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360" r:id="rId3"/>
    <p:sldId id="303" r:id="rId4"/>
    <p:sldId id="299" r:id="rId5"/>
    <p:sldId id="354" r:id="rId6"/>
    <p:sldId id="355" r:id="rId7"/>
    <p:sldId id="356" r:id="rId8"/>
    <p:sldId id="353" r:id="rId9"/>
    <p:sldId id="271" r:id="rId10"/>
    <p:sldId id="270" r:id="rId11"/>
    <p:sldId id="272" r:id="rId12"/>
    <p:sldId id="273" r:id="rId13"/>
    <p:sldId id="361" r:id="rId14"/>
    <p:sldId id="362" r:id="rId15"/>
    <p:sldId id="363" r:id="rId16"/>
    <p:sldId id="369" r:id="rId17"/>
    <p:sldId id="364" r:id="rId18"/>
    <p:sldId id="370" r:id="rId19"/>
    <p:sldId id="365" r:id="rId20"/>
    <p:sldId id="366" r:id="rId21"/>
    <p:sldId id="367" r:id="rId22"/>
    <p:sldId id="358" r:id="rId23"/>
    <p:sldId id="289" r:id="rId24"/>
    <p:sldId id="259" r:id="rId25"/>
    <p:sldId id="297" r:id="rId26"/>
    <p:sldId id="260" r:id="rId27"/>
    <p:sldId id="292" r:id="rId28"/>
    <p:sldId id="257" r:id="rId29"/>
    <p:sldId id="294" r:id="rId30"/>
    <p:sldId id="263" r:id="rId31"/>
    <p:sldId id="264" r:id="rId32"/>
    <p:sldId id="265" r:id="rId33"/>
    <p:sldId id="266" r:id="rId34"/>
    <p:sldId id="286" r:id="rId35"/>
    <p:sldId id="267" r:id="rId36"/>
    <p:sldId id="268" r:id="rId37"/>
    <p:sldId id="277" r:id="rId38"/>
    <p:sldId id="285" r:id="rId39"/>
    <p:sldId id="352" r:id="rId40"/>
    <p:sldId id="262" r:id="rId41"/>
    <p:sldId id="293" r:id="rId42"/>
    <p:sldId id="290" r:id="rId43"/>
    <p:sldId id="307" r:id="rId44"/>
    <p:sldId id="308" r:id="rId45"/>
    <p:sldId id="309" r:id="rId46"/>
    <p:sldId id="310" r:id="rId47"/>
    <p:sldId id="279" r:id="rId48"/>
    <p:sldId id="335" r:id="rId49"/>
    <p:sldId id="336" r:id="rId50"/>
    <p:sldId id="331" r:id="rId51"/>
    <p:sldId id="282" r:id="rId52"/>
    <p:sldId id="337" r:id="rId53"/>
    <p:sldId id="338" r:id="rId54"/>
    <p:sldId id="339" r:id="rId55"/>
    <p:sldId id="332" r:id="rId56"/>
    <p:sldId id="334" r:id="rId57"/>
    <p:sldId id="340" r:id="rId58"/>
    <p:sldId id="341" r:id="rId59"/>
    <p:sldId id="342" r:id="rId60"/>
    <p:sldId id="281" r:id="rId61"/>
    <p:sldId id="298" r:id="rId62"/>
    <p:sldId id="333" r:id="rId63"/>
    <p:sldId id="343" r:id="rId64"/>
    <p:sldId id="300" r:id="rId65"/>
    <p:sldId id="324" r:id="rId66"/>
    <p:sldId id="329" r:id="rId67"/>
    <p:sldId id="344" r:id="rId68"/>
    <p:sldId id="330" r:id="rId69"/>
    <p:sldId id="345" r:id="rId70"/>
    <p:sldId id="261" r:id="rId71"/>
    <p:sldId id="346" r:id="rId72"/>
    <p:sldId id="347" r:id="rId73"/>
    <p:sldId id="348" r:id="rId74"/>
    <p:sldId id="283" r:id="rId75"/>
    <p:sldId id="349" r:id="rId76"/>
    <p:sldId id="350" r:id="rId77"/>
    <p:sldId id="351" r:id="rId78"/>
    <p:sldId id="278" r:id="rId79"/>
    <p:sldId id="302"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8"/>
    <p:restoredTop sz="91565"/>
  </p:normalViewPr>
  <p:slideViewPr>
    <p:cSldViewPr snapToGrid="0" snapToObjects="1">
      <p:cViewPr varScale="1">
        <p:scale>
          <a:sx n="117" d="100"/>
          <a:sy n="117" d="100"/>
        </p:scale>
        <p:origin x="9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D238F-C13A-7E4E-AF4F-F9F0C2A207DD}"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1EEA7-1181-0F43-AE07-4B409C6014E7}" type="slidenum">
              <a:rPr lang="en-US" smtClean="0"/>
              <a:t>‹#›</a:t>
            </a:fld>
            <a:endParaRPr lang="en-US"/>
          </a:p>
        </p:txBody>
      </p:sp>
    </p:spTree>
    <p:extLst>
      <p:ext uri="{BB962C8B-B14F-4D97-AF65-F5344CB8AC3E}">
        <p14:creationId xmlns:p14="http://schemas.microsoft.com/office/powerpoint/2010/main" val="70584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EFF7-1CCA-ED4D-923F-9B5F77940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B26BE-2997-6C9A-C7A0-DDB827BCF0D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F8AB4C-D7EA-3929-488F-3361FD5BA0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465F8E-99F9-3E25-8A98-A2C3130EFD2C}"/>
              </a:ext>
            </a:extLst>
          </p:cNvPr>
          <p:cNvSpPr>
            <a:spLocks noGrp="1"/>
          </p:cNvSpPr>
          <p:nvPr>
            <p:ph type="sldNum" sz="quarter" idx="10"/>
          </p:nvPr>
        </p:nvSpPr>
        <p:spPr/>
        <p:txBody>
          <a:bodyPr/>
          <a:lstStyle/>
          <a:p>
            <a:fld id="{53270906-0546-469F-A821-B88622ED75C7}" type="slidenum">
              <a:rPr lang="en-US" smtClean="0"/>
              <a:t>2</a:t>
            </a:fld>
            <a:endParaRPr lang="en-US"/>
          </a:p>
        </p:txBody>
      </p:sp>
    </p:spTree>
    <p:extLst>
      <p:ext uri="{BB962C8B-B14F-4D97-AF65-F5344CB8AC3E}">
        <p14:creationId xmlns:p14="http://schemas.microsoft.com/office/powerpoint/2010/main" val="387914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24</a:t>
            </a:fld>
            <a:endParaRPr lang="en-US"/>
          </a:p>
        </p:txBody>
      </p:sp>
    </p:spTree>
    <p:extLst>
      <p:ext uri="{BB962C8B-B14F-4D97-AF65-F5344CB8AC3E}">
        <p14:creationId xmlns:p14="http://schemas.microsoft.com/office/powerpoint/2010/main" val="4159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25</a:t>
            </a:fld>
            <a:endParaRPr lang="en-US"/>
          </a:p>
        </p:txBody>
      </p:sp>
    </p:spTree>
    <p:extLst>
      <p:ext uri="{BB962C8B-B14F-4D97-AF65-F5344CB8AC3E}">
        <p14:creationId xmlns:p14="http://schemas.microsoft.com/office/powerpoint/2010/main" val="560969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43</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44</a:t>
            </a:fld>
            <a:endParaRPr lang="en-US"/>
          </a:p>
        </p:txBody>
      </p:sp>
    </p:spTree>
    <p:extLst>
      <p:ext uri="{BB962C8B-B14F-4D97-AF65-F5344CB8AC3E}">
        <p14:creationId xmlns:p14="http://schemas.microsoft.com/office/powerpoint/2010/main" val="182176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45</a:t>
            </a:fld>
            <a:endParaRPr lang="en-US"/>
          </a:p>
        </p:txBody>
      </p:sp>
    </p:spTree>
    <p:extLst>
      <p:ext uri="{BB962C8B-B14F-4D97-AF65-F5344CB8AC3E}">
        <p14:creationId xmlns:p14="http://schemas.microsoft.com/office/powerpoint/2010/main" val="244926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46</a:t>
            </a:fld>
            <a:endParaRPr lang="en-US"/>
          </a:p>
        </p:txBody>
      </p:sp>
    </p:spTree>
    <p:extLst>
      <p:ext uri="{BB962C8B-B14F-4D97-AF65-F5344CB8AC3E}">
        <p14:creationId xmlns:p14="http://schemas.microsoft.com/office/powerpoint/2010/main" val="352272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71</a:t>
            </a:fld>
            <a:endParaRPr lang="en-US"/>
          </a:p>
        </p:txBody>
      </p:sp>
    </p:spTree>
    <p:extLst>
      <p:ext uri="{BB962C8B-B14F-4D97-AF65-F5344CB8AC3E}">
        <p14:creationId xmlns:p14="http://schemas.microsoft.com/office/powerpoint/2010/main" val="4137299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79</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3</a:t>
            </a:fld>
            <a:endParaRPr lang="en-US"/>
          </a:p>
        </p:txBody>
      </p:sp>
    </p:spTree>
    <p:extLst>
      <p:ext uri="{BB962C8B-B14F-4D97-AF65-F5344CB8AC3E}">
        <p14:creationId xmlns:p14="http://schemas.microsoft.com/office/powerpoint/2010/main" val="1281384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4</a:t>
            </a:fld>
            <a:endParaRPr lang="en-US"/>
          </a:p>
        </p:txBody>
      </p:sp>
    </p:spTree>
    <p:extLst>
      <p:ext uri="{BB962C8B-B14F-4D97-AF65-F5344CB8AC3E}">
        <p14:creationId xmlns:p14="http://schemas.microsoft.com/office/powerpoint/2010/main" val="195659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619F3-FD18-7D37-2F52-7C5C7255C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9466C-AAA3-5807-010D-4072554639D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791F4D6-D6F5-402E-B7CE-58634F427C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4E4894-57C5-513D-222F-9C5AAD743E37}"/>
              </a:ext>
            </a:extLst>
          </p:cNvPr>
          <p:cNvSpPr>
            <a:spLocks noGrp="1"/>
          </p:cNvSpPr>
          <p:nvPr>
            <p:ph type="sldNum" sz="quarter" idx="10"/>
          </p:nvPr>
        </p:nvSpPr>
        <p:spPr/>
        <p:txBody>
          <a:bodyPr/>
          <a:lstStyle/>
          <a:p>
            <a:fld id="{0DE1EEA7-1181-0F43-AE07-4B409C6014E7}" type="slidenum">
              <a:rPr lang="en-US" smtClean="0"/>
              <a:t>5</a:t>
            </a:fld>
            <a:endParaRPr lang="en-US"/>
          </a:p>
        </p:txBody>
      </p:sp>
    </p:spTree>
    <p:extLst>
      <p:ext uri="{BB962C8B-B14F-4D97-AF65-F5344CB8AC3E}">
        <p14:creationId xmlns:p14="http://schemas.microsoft.com/office/powerpoint/2010/main" val="279064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B1CA5-EAD4-FF7D-4B91-4B89DDDB5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8380D-4D31-C151-299B-FF6E96447DC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CB00E0-629F-1612-71A8-F05C2470BE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D45B4-CC14-C6F9-161A-B70A2FB0FEA6}"/>
              </a:ext>
            </a:extLst>
          </p:cNvPr>
          <p:cNvSpPr>
            <a:spLocks noGrp="1"/>
          </p:cNvSpPr>
          <p:nvPr>
            <p:ph type="sldNum" sz="quarter" idx="10"/>
          </p:nvPr>
        </p:nvSpPr>
        <p:spPr/>
        <p:txBody>
          <a:bodyPr/>
          <a:lstStyle/>
          <a:p>
            <a:fld id="{0DE1EEA7-1181-0F43-AE07-4B409C6014E7}" type="slidenum">
              <a:rPr lang="en-US" smtClean="0"/>
              <a:t>6</a:t>
            </a:fld>
            <a:endParaRPr lang="en-US"/>
          </a:p>
        </p:txBody>
      </p:sp>
    </p:spTree>
    <p:extLst>
      <p:ext uri="{BB962C8B-B14F-4D97-AF65-F5344CB8AC3E}">
        <p14:creationId xmlns:p14="http://schemas.microsoft.com/office/powerpoint/2010/main" val="380666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B9134-C850-0493-A981-1F38E0706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65AA5-7667-D9A6-A9B4-7DA0633D3A5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AA4DD3D-B67A-F604-B480-4A43E9915C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178F2-300F-B69A-D786-E9AA7B9A3BA2}"/>
              </a:ext>
            </a:extLst>
          </p:cNvPr>
          <p:cNvSpPr>
            <a:spLocks noGrp="1"/>
          </p:cNvSpPr>
          <p:nvPr>
            <p:ph type="sldNum" sz="quarter" idx="10"/>
          </p:nvPr>
        </p:nvSpPr>
        <p:spPr/>
        <p:txBody>
          <a:bodyPr/>
          <a:lstStyle/>
          <a:p>
            <a:fld id="{0DE1EEA7-1181-0F43-AE07-4B409C6014E7}" type="slidenum">
              <a:rPr lang="en-US" smtClean="0"/>
              <a:t>7</a:t>
            </a:fld>
            <a:endParaRPr lang="en-US"/>
          </a:p>
        </p:txBody>
      </p:sp>
    </p:spTree>
    <p:extLst>
      <p:ext uri="{BB962C8B-B14F-4D97-AF65-F5344CB8AC3E}">
        <p14:creationId xmlns:p14="http://schemas.microsoft.com/office/powerpoint/2010/main" val="1731563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56AC-594B-29AE-470D-2695F2B51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389D7-230A-A66B-AA08-8988D765759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A3C1EA5-D0FA-6E57-D212-4EB7C7C531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7D4B0-981A-3078-C6B9-D965E8FC93B1}"/>
              </a:ext>
            </a:extLst>
          </p:cNvPr>
          <p:cNvSpPr>
            <a:spLocks noGrp="1"/>
          </p:cNvSpPr>
          <p:nvPr>
            <p:ph type="sldNum" sz="quarter" idx="10"/>
          </p:nvPr>
        </p:nvSpPr>
        <p:spPr/>
        <p:txBody>
          <a:bodyPr/>
          <a:lstStyle/>
          <a:p>
            <a:fld id="{0DE1EEA7-1181-0F43-AE07-4B409C6014E7}" type="slidenum">
              <a:rPr lang="en-US" smtClean="0"/>
              <a:t>8</a:t>
            </a:fld>
            <a:endParaRPr lang="en-US"/>
          </a:p>
        </p:txBody>
      </p:sp>
    </p:spTree>
    <p:extLst>
      <p:ext uri="{BB962C8B-B14F-4D97-AF65-F5344CB8AC3E}">
        <p14:creationId xmlns:p14="http://schemas.microsoft.com/office/powerpoint/2010/main" val="328707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D2B56-215F-5F9C-C9CB-AD8FBD4D2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5245D-53AE-0B00-4278-85BF8F74FB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F1D4687-C990-016C-2148-62B828B87C00}"/>
              </a:ext>
            </a:extLst>
          </p:cNvPr>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a:extLst>
              <a:ext uri="{FF2B5EF4-FFF2-40B4-BE49-F238E27FC236}">
                <a16:creationId xmlns:a16="http://schemas.microsoft.com/office/drawing/2014/main" id="{FCCC9FC2-BDBC-E008-576F-4E5A3C07070B}"/>
              </a:ext>
            </a:extLst>
          </p:cNvPr>
          <p:cNvSpPr>
            <a:spLocks noGrp="1"/>
          </p:cNvSpPr>
          <p:nvPr>
            <p:ph type="sldNum" sz="quarter" idx="10"/>
          </p:nvPr>
        </p:nvSpPr>
        <p:spPr/>
        <p:txBody>
          <a:bodyPr/>
          <a:lstStyle/>
          <a:p>
            <a:fld id="{0DE1EEA7-1181-0F43-AE07-4B409C6014E7}" type="slidenum">
              <a:rPr lang="en-US" smtClean="0"/>
              <a:t>22</a:t>
            </a:fld>
            <a:endParaRPr lang="en-US"/>
          </a:p>
        </p:txBody>
      </p:sp>
    </p:spTree>
    <p:extLst>
      <p:ext uri="{BB962C8B-B14F-4D97-AF65-F5344CB8AC3E}">
        <p14:creationId xmlns:p14="http://schemas.microsoft.com/office/powerpoint/2010/main" val="805019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23</a:t>
            </a:fld>
            <a:endParaRPr lang="en-US"/>
          </a:p>
        </p:txBody>
      </p:sp>
    </p:spTree>
    <p:extLst>
      <p:ext uri="{BB962C8B-B14F-4D97-AF65-F5344CB8AC3E}">
        <p14:creationId xmlns:p14="http://schemas.microsoft.com/office/powerpoint/2010/main" val="372911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09BE34-C97C-C34D-AA22-C04C365436AB}"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D086F2-ED54-6848-9C1D-F0B086E38321}"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7B93C-7C49-DF4F-AEA2-9A97D4AEA8CF}"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95FC4-A947-4545-ADAF-BE9E49FB1006}"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3D9EE3-D9CF-5947-A8C9-E74116C48B10}"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B563E-570F-D349-A6A3-FE7188328DA8}"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3A85A4-8B85-BF48-A1EC-D2C9212954D0}" type="datetime1">
              <a:rPr lang="en-US" smtClean="0"/>
              <a:t>8/25/25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CA5770-63A2-1A4C-8A05-D92B846C8FFD}" type="datetime1">
              <a:rPr lang="en-US" smtClean="0"/>
              <a:t>8/25/25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2B4F8-4E2C-F645-847F-119F87974FCC}" type="datetime1">
              <a:rPr lang="en-US" smtClean="0"/>
              <a:t>8/25/25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11558-7DA7-EC44-9BC8-E2349CEAEF13}"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D258-E2BD-B842-8530-CB1F8A991C54}"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059D0-A6C7-D946-92ED-3DC1670312A4}" type="datetime1">
              <a:rPr lang="en-US" smtClean="0"/>
              <a:t>8/25/25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hyperlink" Target="https://www.ted.com/talks/amy_cuddy_your_body_language_may_shape_who_you_are?language=en"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www.cos.io/?hsLang=e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coleoguy/Sex-Autosome-Fus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mazon.com/She-Has-Her-Mothers-Laugh/dp/110198459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leoguy.github.io/subpages/expde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Experimental Design</a:t>
            </a:r>
            <a:br>
              <a:rPr lang="en-US" dirty="0"/>
            </a:br>
            <a:r>
              <a:rPr lang="en-US" sz="4000" dirty="0"/>
              <a:t>Biology 683</a:t>
            </a:r>
            <a:br>
              <a:rPr lang="en-US" sz="4000" dirty="0"/>
            </a:br>
            <a:br>
              <a:rPr lang="en-US" sz="4000" dirty="0"/>
            </a:br>
            <a:r>
              <a:rPr lang="en-US" sz="4000" dirty="0"/>
              <a:t>Lecture 1</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stretch>
            <a:fillRect/>
          </a:stretch>
        </p:blipFill>
        <p:spPr>
          <a:xfrm>
            <a:off x="5185915" y="2898835"/>
            <a:ext cx="6206433" cy="2501504"/>
          </a:xfrm>
          <a:prstGeom prst="rect">
            <a:avLst/>
          </a:prstGeom>
        </p:spPr>
      </p:pic>
      <p:sp>
        <p:nvSpPr>
          <p:cNvPr id="3" name="Slide Number Placeholder 2">
            <a:extLst>
              <a:ext uri="{FF2B5EF4-FFF2-40B4-BE49-F238E27FC236}">
                <a16:creationId xmlns:a16="http://schemas.microsoft.com/office/drawing/2014/main" id="{182F9182-7B3E-163C-F818-43600323F1D8}"/>
              </a:ext>
            </a:extLst>
          </p:cNvPr>
          <p:cNvSpPr>
            <a:spLocks noGrp="1"/>
          </p:cNvSpPr>
          <p:nvPr>
            <p:ph type="sldNum" sz="quarter" idx="12"/>
          </p:nvPr>
        </p:nvSpPr>
        <p:spPr/>
        <p:txBody>
          <a:bodyPr/>
          <a:lstStyle/>
          <a:p>
            <a:fld id="{3B9F2244-9A50-AE4D-AE61-8B44ECB34D6B}" type="slidenum">
              <a:rPr lang="en-US" smtClean="0"/>
              <a:t>1</a:t>
            </a:fld>
            <a:endParaRPr lang="en-US"/>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This Class is Different</a:t>
            </a:r>
          </a:p>
        </p:txBody>
      </p:sp>
      <p:sp>
        <p:nvSpPr>
          <p:cNvPr id="3" name="Content Placeholder 2"/>
          <p:cNvSpPr>
            <a:spLocks noGrp="1"/>
          </p:cNvSpPr>
          <p:nvPr>
            <p:ph idx="1"/>
          </p:nvPr>
        </p:nvSpPr>
        <p:spPr/>
        <p:txBody>
          <a:bodyPr/>
          <a:lstStyle/>
          <a:p>
            <a:endParaRPr/>
          </a:p>
          <a:p>
            <a:r>
              <a:t>Traditional experimental design + new AI methods</a:t>
            </a:r>
          </a:p>
          <a:p>
            <a:r>
              <a:t>Students learn statistics, coding, and prompt engineering</a:t>
            </a:r>
          </a:p>
          <a:p>
            <a:r>
              <a:t>AI treated as both a collaborator and a critical target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 Experiment in Teaching</a:t>
            </a:r>
          </a:p>
        </p:txBody>
      </p:sp>
      <p:sp>
        <p:nvSpPr>
          <p:cNvPr id="3" name="Content Placeholder 2"/>
          <p:cNvSpPr>
            <a:spLocks noGrp="1"/>
          </p:cNvSpPr>
          <p:nvPr>
            <p:ph idx="1"/>
          </p:nvPr>
        </p:nvSpPr>
        <p:spPr/>
        <p:txBody>
          <a:bodyPr/>
          <a:lstStyle/>
          <a:p>
            <a:endParaRPr dirty="0"/>
          </a:p>
          <a:p>
            <a:r>
              <a:rPr dirty="0"/>
              <a:t>This course is not static — it will evolve</a:t>
            </a:r>
          </a:p>
          <a:p>
            <a:r>
              <a:rPr dirty="0"/>
              <a:t>We are testing how to integrate AI into graduate training</a:t>
            </a:r>
            <a:r>
              <a:rPr lang="en-US" dirty="0"/>
              <a:t> and the workflow of scientists</a:t>
            </a:r>
            <a:endParaRPr dirty="0"/>
          </a:p>
          <a:p>
            <a:r>
              <a:rPr b="1" dirty="0"/>
              <a:t>Your feedback will shape future versions of the class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Your Role</a:t>
            </a:r>
          </a:p>
        </p:txBody>
      </p:sp>
      <p:sp>
        <p:nvSpPr>
          <p:cNvPr id="3" name="Content Placeholder 2"/>
          <p:cNvSpPr>
            <a:spLocks noGrp="1"/>
          </p:cNvSpPr>
          <p:nvPr>
            <p:ph idx="1"/>
          </p:nvPr>
        </p:nvSpPr>
        <p:spPr/>
        <p:txBody>
          <a:bodyPr/>
          <a:lstStyle/>
          <a:p>
            <a:endParaRPr/>
          </a:p>
          <a:p>
            <a:r>
              <a:t>Be open to new workflows and ideas</a:t>
            </a:r>
          </a:p>
          <a:p>
            <a:r>
              <a:t>Help identify what works and what doesn’t</a:t>
            </a:r>
          </a:p>
          <a:p>
            <a:r>
              <a:t>Contribute to building a model for future courses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AI Scientist</a:t>
            </a:r>
          </a:p>
        </p:txBody>
      </p:sp>
      <p:sp>
        <p:nvSpPr>
          <p:cNvPr id="3" name="Content Placeholder 2"/>
          <p:cNvSpPr>
            <a:spLocks noGrp="1"/>
          </p:cNvSpPr>
          <p:nvPr>
            <p:ph idx="1"/>
          </p:nvPr>
        </p:nvSpPr>
        <p:spPr/>
        <p:txBody>
          <a:bodyPr/>
          <a:lstStyle/>
          <a:p>
            <a:endParaRPr/>
          </a:p>
          <a:p>
            <a:r>
              <a:t>AI as a coding partner – faster workflows</a:t>
            </a:r>
          </a:p>
          <a:p>
            <a:r>
              <a:t>AI as a source of error – critical thinking required</a:t>
            </a:r>
          </a:p>
          <a:p>
            <a:r>
              <a:t>AI as a collaborator – not a replacement for expertise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We’ll Use AI</a:t>
            </a:r>
          </a:p>
        </p:txBody>
      </p:sp>
      <p:sp>
        <p:nvSpPr>
          <p:cNvPr id="3" name="Content Placeholder 2"/>
          <p:cNvSpPr>
            <a:spLocks noGrp="1"/>
          </p:cNvSpPr>
          <p:nvPr>
            <p:ph idx="1"/>
          </p:nvPr>
        </p:nvSpPr>
        <p:spPr/>
        <p:txBody>
          <a:bodyPr/>
          <a:lstStyle/>
          <a:p>
            <a:endParaRPr/>
          </a:p>
          <a:p>
            <a:r>
              <a:t>Prompting AI for R code and explanations</a:t>
            </a:r>
          </a:p>
          <a:p>
            <a:r>
              <a:t>Testing AI outputs for accuracy</a:t>
            </a:r>
          </a:p>
          <a:p>
            <a:r>
              <a:t>Fixing and improving AI-generated analyses</a:t>
            </a:r>
          </a:p>
          <a:p>
            <a:r>
              <a:t>Building judgment through comparison of human vs AI 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FF0000"/>
                </a:solidFill>
              </a:rPr>
              <a:t>Limitations of AI in 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8A10-D7CD-2423-BEA2-D3832F881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C5B2F-BAB5-C7C5-E74D-0E2DB302D354}"/>
              </a:ext>
            </a:extLst>
          </p:cNvPr>
          <p:cNvSpPr>
            <a:spLocks noGrp="1"/>
          </p:cNvSpPr>
          <p:nvPr>
            <p:ph type="title"/>
          </p:nvPr>
        </p:nvSpPr>
        <p:spPr/>
        <p:txBody>
          <a:bodyPr/>
          <a:lstStyle/>
          <a:p>
            <a:r>
              <a:t>Limitations of AI in Science</a:t>
            </a:r>
          </a:p>
        </p:txBody>
      </p:sp>
      <p:sp>
        <p:nvSpPr>
          <p:cNvPr id="3" name="Content Placeholder 2">
            <a:extLst>
              <a:ext uri="{FF2B5EF4-FFF2-40B4-BE49-F238E27FC236}">
                <a16:creationId xmlns:a16="http://schemas.microsoft.com/office/drawing/2014/main" id="{8E9C202E-6473-2039-2254-C915A2D7ACA1}"/>
              </a:ext>
            </a:extLst>
          </p:cNvPr>
          <p:cNvSpPr>
            <a:spLocks noGrp="1"/>
          </p:cNvSpPr>
          <p:nvPr>
            <p:ph idx="1"/>
          </p:nvPr>
        </p:nvSpPr>
        <p:spPr/>
        <p:txBody>
          <a:bodyPr/>
          <a:lstStyle/>
          <a:p>
            <a:endParaRPr dirty="0"/>
          </a:p>
          <a:p>
            <a:r>
              <a:rPr dirty="0"/>
              <a:t>AI can produce errors confidently</a:t>
            </a:r>
          </a:p>
          <a:p>
            <a:r>
              <a:rPr dirty="0"/>
              <a:t>Context and nuance often missing</a:t>
            </a:r>
          </a:p>
          <a:p>
            <a:r>
              <a:rPr dirty="0"/>
              <a:t>Not a substitute for biological insight</a:t>
            </a:r>
          </a:p>
          <a:p>
            <a:r>
              <a:rPr dirty="0"/>
              <a:t>You are responsible for correctness</a:t>
            </a:r>
          </a:p>
        </p:txBody>
      </p:sp>
    </p:spTree>
    <p:extLst>
      <p:ext uri="{BB962C8B-B14F-4D97-AF65-F5344CB8AC3E}">
        <p14:creationId xmlns:p14="http://schemas.microsoft.com/office/powerpoint/2010/main" val="41212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Assignments &amp; Exams</a:t>
            </a:r>
          </a:p>
        </p:txBody>
      </p:sp>
      <p:sp>
        <p:nvSpPr>
          <p:cNvPr id="3" name="Content Placeholder 2"/>
          <p:cNvSpPr>
            <a:spLocks noGrp="1"/>
          </p:cNvSpPr>
          <p:nvPr>
            <p:ph idx="1"/>
          </p:nvPr>
        </p:nvSpPr>
        <p:spPr/>
        <p:txBody>
          <a:bodyPr/>
          <a:lstStyle/>
          <a:p>
            <a:endParaRPr/>
          </a:p>
          <a:p>
            <a:r>
              <a:t>5 Worksheets – 20 points each</a:t>
            </a:r>
          </a:p>
          <a:p>
            <a:r>
              <a:t>Exam 1 – AI-Critical Thinking</a:t>
            </a:r>
          </a:p>
          <a:p>
            <a:r>
              <a:t>Exam 2 – AI vs Human Judgment</a:t>
            </a:r>
          </a:p>
          <a:p>
            <a:r>
              <a:t>Total: 300 points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4FEC8-A00B-83AF-873A-1F390398A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A05FD-F86D-C444-4B72-A81604E4C6EC}"/>
              </a:ext>
            </a:extLst>
          </p:cNvPr>
          <p:cNvSpPr>
            <a:spLocks noGrp="1"/>
          </p:cNvSpPr>
          <p:nvPr>
            <p:ph type="title"/>
          </p:nvPr>
        </p:nvSpPr>
        <p:spPr/>
        <p:txBody>
          <a:bodyPr/>
          <a:lstStyle/>
          <a:p>
            <a:r>
              <a:rPr lang="en-US" dirty="0"/>
              <a:t>Types of questions</a:t>
            </a:r>
            <a:endParaRPr dirty="0"/>
          </a:p>
        </p:txBody>
      </p:sp>
      <p:sp>
        <p:nvSpPr>
          <p:cNvPr id="3" name="Content Placeholder 2">
            <a:extLst>
              <a:ext uri="{FF2B5EF4-FFF2-40B4-BE49-F238E27FC236}">
                <a16:creationId xmlns:a16="http://schemas.microsoft.com/office/drawing/2014/main" id="{0FC5E2C8-5FC8-3628-4AD6-D9F389A2F0E8}"/>
              </a:ext>
            </a:extLst>
          </p:cNvPr>
          <p:cNvSpPr>
            <a:spLocks noGrp="1"/>
          </p:cNvSpPr>
          <p:nvPr>
            <p:ph idx="1"/>
          </p:nvPr>
        </p:nvSpPr>
        <p:spPr/>
        <p:txBody>
          <a:bodyPr>
            <a:normAutofit fontScale="85000" lnSpcReduction="20000"/>
          </a:bodyPr>
          <a:lstStyle/>
          <a:p>
            <a:r>
              <a:rPr lang="en-US" dirty="0"/>
              <a:t>“Produce a PDF file that provides a figure of the attached data file as well as a one paragraph description of the statistical analyses followed by an inference from this dataset.”</a:t>
            </a:r>
          </a:p>
          <a:p>
            <a:pPr lvl="1"/>
            <a:r>
              <a:rPr lang="en-US" dirty="0"/>
              <a:t>Did they choose a valid analysis</a:t>
            </a:r>
          </a:p>
          <a:p>
            <a:pPr lvl="1"/>
            <a:r>
              <a:rPr lang="en-US" dirty="0"/>
              <a:t>Did they execute and interpret it correctly</a:t>
            </a:r>
          </a:p>
          <a:p>
            <a:pPr lvl="1"/>
            <a:r>
              <a:rPr lang="en-US" dirty="0"/>
              <a:t>Is the writing clear and concise</a:t>
            </a:r>
          </a:p>
          <a:p>
            <a:pPr lvl="1"/>
            <a:r>
              <a:rPr lang="en-US" dirty="0"/>
              <a:t>Are figures honest, stunning, and intuitive</a:t>
            </a:r>
          </a:p>
          <a:p>
            <a:pPr lvl="1"/>
            <a:r>
              <a:rPr lang="en-US" dirty="0"/>
              <a:t>Is the science reproducible</a:t>
            </a:r>
          </a:p>
          <a:p>
            <a:endParaRPr lang="en-US" dirty="0"/>
          </a:p>
          <a:p>
            <a:pPr marL="0" indent="0">
              <a:buNone/>
            </a:pPr>
            <a:endParaRPr lang="en-US" dirty="0"/>
          </a:p>
          <a:p>
            <a:r>
              <a:rPr lang="en-US" dirty="0"/>
              <a:t>There is also a fundamental vocabulary that you have to learn so you can speak with precision and accuracy when interacting with AIs and evaluating AI generated output.</a:t>
            </a:r>
            <a:endParaRPr dirty="0"/>
          </a:p>
        </p:txBody>
      </p:sp>
    </p:spTree>
    <p:extLst>
      <p:ext uri="{BB962C8B-B14F-4D97-AF65-F5344CB8AC3E}">
        <p14:creationId xmlns:p14="http://schemas.microsoft.com/office/powerpoint/2010/main" val="195988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Grading Scale</a:t>
            </a:r>
          </a:p>
        </p:txBody>
      </p:sp>
      <p:sp>
        <p:nvSpPr>
          <p:cNvPr id="3" name="Content Placeholder 2"/>
          <p:cNvSpPr>
            <a:spLocks noGrp="1"/>
          </p:cNvSpPr>
          <p:nvPr>
            <p:ph idx="1"/>
          </p:nvPr>
        </p:nvSpPr>
        <p:spPr/>
        <p:txBody>
          <a:bodyPr/>
          <a:lstStyle/>
          <a:p>
            <a:endParaRPr/>
          </a:p>
          <a:p>
            <a:r>
              <a:t>A = 90–100%</a:t>
            </a:r>
          </a:p>
          <a:p>
            <a:r>
              <a:t>B = 80–89%</a:t>
            </a:r>
          </a:p>
          <a:p>
            <a:r>
              <a:t>C = 70–79%</a:t>
            </a:r>
          </a:p>
          <a:p>
            <a:r>
              <a:t>D = 60–69%</a:t>
            </a:r>
          </a:p>
          <a:p>
            <a:r>
              <a:t>F = 0–59%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902E-A739-9A3D-C679-10D27F4A2B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4288A2-5B68-8729-FBC8-8DBA3738F2B1}"/>
              </a:ext>
            </a:extLst>
          </p:cNvPr>
          <p:cNvSpPr txBox="1"/>
          <p:nvPr/>
        </p:nvSpPr>
        <p:spPr>
          <a:xfrm>
            <a:off x="147185" y="452711"/>
            <a:ext cx="5386124" cy="597711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Started my lab in 2017</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We love fundamental evolutionary biology in my lab and we study diverse topics including sex chromosomes, population genetics, invasive species, genome evolution, and speciation.</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Why am I teaching this class?</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have a background including the development and publication of several R packages (e.g., </a:t>
            </a:r>
            <a:r>
              <a:rPr lang="en-US" sz="2000" dirty="0" err="1">
                <a:solidFill>
                  <a:schemeClr val="tx1">
                    <a:alpha val="60000"/>
                  </a:schemeClr>
                </a:solidFill>
              </a:rPr>
              <a:t>evobir</a:t>
            </a:r>
            <a:r>
              <a:rPr lang="en-US" sz="2000" dirty="0">
                <a:solidFill>
                  <a:schemeClr val="tx1">
                    <a:alpha val="60000"/>
                  </a:schemeClr>
                </a:solidFill>
              </a:rPr>
              <a:t>, saga, </a:t>
            </a:r>
            <a:r>
              <a:rPr lang="en-US" sz="2000" dirty="0" err="1">
                <a:solidFill>
                  <a:schemeClr val="tx1">
                    <a:alpha val="60000"/>
                  </a:schemeClr>
                </a:solidFill>
              </a:rPr>
              <a:t>chromePlus</a:t>
            </a:r>
            <a:r>
              <a:rPr lang="en-US" sz="2000" dirty="0">
                <a:solidFill>
                  <a:schemeClr val="tx1">
                    <a:alpha val="60000"/>
                  </a:schemeClr>
                </a:solidFill>
              </a:rPr>
              <a:t>).</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am an associate editor at a journal, I review papers, I write papers, I have to be able understand and recognize what is and is not correct in analyses and I think that is fun.</a:t>
            </a:r>
          </a:p>
          <a:p>
            <a:pPr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p:txBody>
      </p:sp>
      <p:pic>
        <p:nvPicPr>
          <p:cNvPr id="5" name="Picture 4" descr="A person taking a picture of a white suv&#10;&#10;AI-generated content may be incorrect.">
            <a:extLst>
              <a:ext uri="{FF2B5EF4-FFF2-40B4-BE49-F238E27FC236}">
                <a16:creationId xmlns:a16="http://schemas.microsoft.com/office/drawing/2014/main" id="{6E8DC112-40DB-8469-3F77-263B808E48E2}"/>
              </a:ext>
            </a:extLst>
          </p:cNvPr>
          <p:cNvPicPr>
            <a:picLocks noChangeAspect="1"/>
          </p:cNvPicPr>
          <p:nvPr/>
        </p:nvPicPr>
        <p:blipFill>
          <a:blip r:embed="rId3">
            <a:extLst>
              <a:ext uri="{28A0092B-C50C-407E-A947-70E740481C1C}">
                <a14:useLocalDpi xmlns:a14="http://schemas.microsoft.com/office/drawing/2010/main" val="0"/>
              </a:ext>
            </a:extLst>
          </a:blip>
          <a:srcRect t="1837"/>
          <a:stretch>
            <a:fillRect/>
          </a:stretch>
        </p:blipFill>
        <p:spPr>
          <a:xfrm>
            <a:off x="5534746" y="452711"/>
            <a:ext cx="3148563" cy="2233048"/>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EE6260F5-5F95-5BCC-E4C4-40FCF55CE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407" y="465010"/>
            <a:ext cx="3069923" cy="2220749"/>
          </a:xfrm>
          <a:prstGeom prst="rect">
            <a:avLst/>
          </a:prstGeom>
          <a:effectLst>
            <a:outerShdw blurRad="508000" dist="101600" dir="5400000" algn="tl" rotWithShape="0">
              <a:prstClr val="black">
                <a:alpha val="10000"/>
              </a:prstClr>
            </a:outerShdw>
          </a:effectLst>
        </p:spPr>
      </p:pic>
      <p:pic>
        <p:nvPicPr>
          <p:cNvPr id="7" name="Picture 6" descr="A child holding a bird&#10;&#10;AI-generated content may be incorrect.">
            <a:extLst>
              <a:ext uri="{FF2B5EF4-FFF2-40B4-BE49-F238E27FC236}">
                <a16:creationId xmlns:a16="http://schemas.microsoft.com/office/drawing/2014/main" id="{5C5BE2A6-4793-FAF3-84FD-80FFA3E99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3309" y="2877213"/>
            <a:ext cx="3150000" cy="1740374"/>
          </a:xfrm>
          <a:prstGeom prst="rect">
            <a:avLst/>
          </a:prstGeom>
          <a:effectLst>
            <a:outerShdw blurRad="508000" dist="101600" dir="5400000" algn="tl" rotWithShape="0">
              <a:prstClr val="black">
                <a:alpha val="10000"/>
              </a:prstClr>
            </a:outerShdw>
          </a:effectLst>
        </p:spPr>
      </p:pic>
      <p:pic>
        <p:nvPicPr>
          <p:cNvPr id="6" name="Picture 5" descr="A group of people posing with carved pumpkins&#10;&#10;AI-generated content may be incorrect.">
            <a:extLst>
              <a:ext uri="{FF2B5EF4-FFF2-40B4-BE49-F238E27FC236}">
                <a16:creationId xmlns:a16="http://schemas.microsoft.com/office/drawing/2014/main" id="{EABF976F-BD25-663F-A91A-278F1052D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309" y="4809041"/>
            <a:ext cx="3150000" cy="1433249"/>
          </a:xfrm>
          <a:prstGeom prst="rect">
            <a:avLst/>
          </a:prstGeom>
          <a:effectLst>
            <a:outerShdw blurRad="508000" dist="101600" dir="5400000" algn="tl" rotWithShape="0">
              <a:prstClr val="black">
                <a:alpha val="10000"/>
              </a:prstClr>
            </a:outerShdw>
          </a:effectLst>
        </p:spPr>
      </p:pic>
      <p:pic>
        <p:nvPicPr>
          <p:cNvPr id="13" name="Picture 12" descr="A group of people posing for a photo&#10;&#10;AI-generated content may be incorrect.">
            <a:extLst>
              <a:ext uri="{FF2B5EF4-FFF2-40B4-BE49-F238E27FC236}">
                <a16:creationId xmlns:a16="http://schemas.microsoft.com/office/drawing/2014/main" id="{7D42005B-B93A-28F0-D044-C9351E2ACE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6406" y="3251802"/>
            <a:ext cx="3069923" cy="2885907"/>
          </a:xfrm>
          <a:prstGeom prst="rect">
            <a:avLst/>
          </a:prstGeom>
        </p:spPr>
      </p:pic>
    </p:spTree>
    <p:extLst>
      <p:ext uri="{BB962C8B-B14F-4D97-AF65-F5344CB8AC3E}">
        <p14:creationId xmlns:p14="http://schemas.microsoft.com/office/powerpoint/2010/main" val="247660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Expectations</a:t>
            </a:r>
          </a:p>
        </p:txBody>
      </p:sp>
      <p:sp>
        <p:nvSpPr>
          <p:cNvPr id="3" name="Content Placeholder 2"/>
          <p:cNvSpPr>
            <a:spLocks noGrp="1"/>
          </p:cNvSpPr>
          <p:nvPr>
            <p:ph idx="1"/>
          </p:nvPr>
        </p:nvSpPr>
        <p:spPr/>
        <p:txBody>
          <a:bodyPr/>
          <a:lstStyle/>
          <a:p>
            <a:endParaRPr/>
          </a:p>
          <a:p>
            <a:r>
              <a:t>Active participation in coding sessions</a:t>
            </a:r>
          </a:p>
          <a:p>
            <a:r>
              <a:t>Collaborative mindset – with peers and AI</a:t>
            </a:r>
          </a:p>
          <a:p>
            <a:r>
              <a:t>Critical evaluation over speed</a:t>
            </a:r>
          </a:p>
          <a:p>
            <a:r>
              <a:t>Be open to new tools and approaches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Keys to Success</a:t>
            </a:r>
          </a:p>
        </p:txBody>
      </p:sp>
      <p:sp>
        <p:nvSpPr>
          <p:cNvPr id="3" name="Content Placeholder 2"/>
          <p:cNvSpPr>
            <a:spLocks noGrp="1"/>
          </p:cNvSpPr>
          <p:nvPr>
            <p:ph idx="1"/>
          </p:nvPr>
        </p:nvSpPr>
        <p:spPr/>
        <p:txBody>
          <a:bodyPr/>
          <a:lstStyle/>
          <a:p>
            <a:endParaRPr/>
          </a:p>
          <a:p>
            <a:r>
              <a:t>Stay engaged in both lecture and live coding</a:t>
            </a:r>
          </a:p>
          <a:p>
            <a:r>
              <a:t>Practice with R and AI tools outside of class</a:t>
            </a:r>
          </a:p>
          <a:p>
            <a:r>
              <a:t>Ask questions early and often</a:t>
            </a:r>
          </a:p>
          <a:p>
            <a:r>
              <a:t>Support each other – collaboration is key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AEA69C5-E808-CE8D-866A-711754095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EB0C7-9576-782D-0D96-578F771260C6}"/>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New Objectives</a:t>
            </a:r>
          </a:p>
        </p:txBody>
      </p:sp>
      <p:sp>
        <p:nvSpPr>
          <p:cNvPr id="4" name="Rectangle 3">
            <a:extLst>
              <a:ext uri="{FF2B5EF4-FFF2-40B4-BE49-F238E27FC236}">
                <a16:creationId xmlns:a16="http://schemas.microsoft.com/office/drawing/2014/main" id="{EC145338-2389-3A58-F35C-1A92341AE87D}"/>
              </a:ext>
            </a:extLst>
          </p:cNvPr>
          <p:cNvSpPr/>
          <p:nvPr/>
        </p:nvSpPr>
        <p:spPr>
          <a:xfrm>
            <a:off x="145325" y="851477"/>
            <a:ext cx="11903239" cy="5170646"/>
          </a:xfrm>
          <a:prstGeom prst="rect">
            <a:avLst/>
          </a:prstGeom>
        </p:spPr>
        <p:txBody>
          <a:bodyPr wrap="square">
            <a:spAutoFit/>
          </a:bodyPr>
          <a:lstStyle/>
          <a:p>
            <a:pPr fontAlgn="base"/>
            <a:endParaRPr lang="en-US" sz="1400" dirty="0"/>
          </a:p>
          <a:p>
            <a:pPr marL="571500" indent="-571500" fontAlgn="base">
              <a:buFont typeface="Arial" charset="0"/>
              <a:buChar char="•"/>
            </a:pPr>
            <a:r>
              <a:rPr lang="en-US" sz="2800" i="1" dirty="0">
                <a:solidFill>
                  <a:schemeClr val="accent6">
                    <a:lumMod val="50000"/>
                  </a:schemeClr>
                </a:solidFill>
              </a:rPr>
              <a:t>Help you build an intuitive understanding of statistics</a:t>
            </a:r>
          </a:p>
          <a:p>
            <a:pPr fontAlgn="base"/>
            <a:endParaRPr lang="en-US" sz="2800" i="1" dirty="0">
              <a:solidFill>
                <a:srgbClr val="FF0000"/>
              </a:solidFill>
            </a:endParaRPr>
          </a:p>
          <a:p>
            <a:pPr marL="571500" indent="-571500" fontAlgn="base">
              <a:buFont typeface="Arial" charset="0"/>
              <a:buChar char="•"/>
            </a:pPr>
            <a:r>
              <a:rPr lang="en-US" sz="2800" i="1" dirty="0">
                <a:solidFill>
                  <a:schemeClr val="accent6">
                    <a:lumMod val="50000"/>
                  </a:schemeClr>
                </a:solidFill>
              </a:rPr>
              <a:t>Help you develop the confidence to think about the characteristics of the data that you will be collecting in your research and how you might analyze it.</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i="1" dirty="0">
                <a:solidFill>
                  <a:srgbClr val="FF0000"/>
                </a:solidFill>
              </a:rPr>
              <a:t>Help you develop the skill to take data into R and using AI produce analyses that are honest, accurate, ethical, and appropriate.</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b="1" i="1" dirty="0">
                <a:solidFill>
                  <a:srgbClr val="FF0000"/>
                </a:solidFill>
              </a:rPr>
              <a:t>Make you a more productive and successful scientist!</a:t>
            </a:r>
          </a:p>
          <a:p>
            <a:pPr fontAlgn="base"/>
            <a:endParaRPr lang="en-US" sz="2800" i="1" dirty="0"/>
          </a:p>
          <a:p>
            <a:pPr marL="571500" indent="-571500" fontAlgn="base">
              <a:buFont typeface="Arial" charset="0"/>
              <a:buChar char="•"/>
            </a:pPr>
            <a:endParaRPr lang="en-US" sz="3600" i="1" dirty="0"/>
          </a:p>
        </p:txBody>
      </p:sp>
      <p:sp>
        <p:nvSpPr>
          <p:cNvPr id="3" name="Slide Number Placeholder 2">
            <a:extLst>
              <a:ext uri="{FF2B5EF4-FFF2-40B4-BE49-F238E27FC236}">
                <a16:creationId xmlns:a16="http://schemas.microsoft.com/office/drawing/2014/main" id="{F3EFE833-C206-3BFD-C005-C275CF0A3B38}"/>
              </a:ext>
            </a:extLst>
          </p:cNvPr>
          <p:cNvSpPr>
            <a:spLocks noGrp="1"/>
          </p:cNvSpPr>
          <p:nvPr>
            <p:ph type="sldNum" sz="quarter" idx="12"/>
          </p:nvPr>
        </p:nvSpPr>
        <p:spPr/>
        <p:txBody>
          <a:bodyPr/>
          <a:lstStyle/>
          <a:p>
            <a:fld id="{3B9F2244-9A50-AE4D-AE61-8B44ECB34D6B}" type="slidenum">
              <a:rPr lang="en-US" smtClean="0"/>
              <a:t>22</a:t>
            </a:fld>
            <a:endParaRPr lang="en-US"/>
          </a:p>
        </p:txBody>
      </p:sp>
    </p:spTree>
    <p:extLst>
      <p:ext uri="{BB962C8B-B14F-4D97-AF65-F5344CB8AC3E}">
        <p14:creationId xmlns:p14="http://schemas.microsoft.com/office/powerpoint/2010/main" val="122294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707886"/>
          </a:xfrm>
          <a:prstGeom prst="rect">
            <a:avLst/>
          </a:prstGeom>
        </p:spPr>
        <p:txBody>
          <a:bodyPr wrap="square">
            <a:spAutoFit/>
          </a:bodyPr>
          <a:lstStyle/>
          <a:p>
            <a:pPr marL="571500" indent="-571500" fontAlgn="base">
              <a:buFont typeface="Arial" charset="0"/>
              <a:buChar char="•"/>
            </a:pPr>
            <a:r>
              <a:rPr lang="en-US" sz="4000" dirty="0"/>
              <a:t>Pedagogical approach</a:t>
            </a:r>
            <a:endParaRPr lang="en-US" sz="4000" dirty="0">
              <a:solidFill>
                <a:srgbClr val="954F72"/>
              </a:solidFill>
              <a:hlinkClick r:id="rId3">
                <a:extLst>
                  <a:ext uri="{A12FA001-AC4F-418D-AE19-62706E023703}">
                    <ahyp:hlinkClr xmlns:ahyp="http://schemas.microsoft.com/office/drawing/2018/hyperlinkcolor" val="tx"/>
                  </a:ext>
                </a:extLst>
              </a:hlinkClick>
            </a:endParaRPr>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23</a:t>
            </a:fld>
            <a:endParaRPr lang="en-US"/>
          </a:p>
        </p:txBody>
      </p:sp>
    </p:spTree>
    <p:extLst>
      <p:ext uri="{BB962C8B-B14F-4D97-AF65-F5344CB8AC3E}">
        <p14:creationId xmlns:p14="http://schemas.microsoft.com/office/powerpoint/2010/main" val="337801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Pedagogy</a:t>
            </a:r>
          </a:p>
        </p:txBody>
      </p:sp>
      <p:pic>
        <p:nvPicPr>
          <p:cNvPr id="5" name="Picture 4">
            <a:extLst>
              <a:ext uri="{FF2B5EF4-FFF2-40B4-BE49-F238E27FC236}">
                <a16:creationId xmlns:a16="http://schemas.microsoft.com/office/drawing/2014/main" id="{ADF847B2-F697-F20E-C9EE-B45CB81AB04F}"/>
              </a:ext>
            </a:extLst>
          </p:cNvPr>
          <p:cNvPicPr>
            <a:picLocks noChangeAspect="1"/>
          </p:cNvPicPr>
          <p:nvPr/>
        </p:nvPicPr>
        <p:blipFill>
          <a:blip r:embed="rId3"/>
          <a:stretch>
            <a:fillRect/>
          </a:stretch>
        </p:blipFill>
        <p:spPr>
          <a:xfrm>
            <a:off x="5932714" y="1637495"/>
            <a:ext cx="5355771" cy="1896948"/>
          </a:xfrm>
          <a:prstGeom prst="rect">
            <a:avLst/>
          </a:prstGeom>
          <a:ln w="57150">
            <a:solidFill>
              <a:srgbClr val="C00000"/>
            </a:solidFill>
          </a:ln>
        </p:spPr>
      </p:pic>
      <p:pic>
        <p:nvPicPr>
          <p:cNvPr id="7" name="Picture 6">
            <a:extLst>
              <a:ext uri="{FF2B5EF4-FFF2-40B4-BE49-F238E27FC236}">
                <a16:creationId xmlns:a16="http://schemas.microsoft.com/office/drawing/2014/main" id="{1F703FD9-E1A1-5239-C912-1C4B5BE282F8}"/>
              </a:ext>
            </a:extLst>
          </p:cNvPr>
          <p:cNvPicPr>
            <a:picLocks noChangeAspect="1"/>
          </p:cNvPicPr>
          <p:nvPr/>
        </p:nvPicPr>
        <p:blipFill>
          <a:blip r:embed="rId4"/>
          <a:stretch>
            <a:fillRect/>
          </a:stretch>
        </p:blipFill>
        <p:spPr>
          <a:xfrm>
            <a:off x="5932715" y="4153044"/>
            <a:ext cx="5355771" cy="1794402"/>
          </a:xfrm>
          <a:prstGeom prst="rect">
            <a:avLst/>
          </a:prstGeom>
          <a:ln w="57150">
            <a:solidFill>
              <a:srgbClr val="C00000"/>
            </a:solidFill>
          </a:ln>
        </p:spPr>
      </p:pic>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24</a:t>
            </a:fld>
            <a:endParaRPr lang="en-US"/>
          </a:p>
        </p:txBody>
      </p:sp>
      <p:pic>
        <p:nvPicPr>
          <p:cNvPr id="11" name="Picture 10">
            <a:extLst>
              <a:ext uri="{FF2B5EF4-FFF2-40B4-BE49-F238E27FC236}">
                <a16:creationId xmlns:a16="http://schemas.microsoft.com/office/drawing/2014/main" id="{0F198102-2775-DADD-658C-D75FA68A009C}"/>
              </a:ext>
            </a:extLst>
          </p:cNvPr>
          <p:cNvPicPr>
            <a:picLocks noChangeAspect="1"/>
          </p:cNvPicPr>
          <p:nvPr/>
        </p:nvPicPr>
        <p:blipFill>
          <a:blip r:embed="rId5"/>
          <a:stretch>
            <a:fillRect/>
          </a:stretch>
        </p:blipFill>
        <p:spPr>
          <a:xfrm>
            <a:off x="310242" y="2585969"/>
            <a:ext cx="4675322" cy="2120327"/>
          </a:xfrm>
          <a:prstGeom prst="rect">
            <a:avLst/>
          </a:prstGeom>
          <a:ln w="57150">
            <a:solidFill>
              <a:srgbClr val="C00000"/>
            </a:solidFill>
          </a:ln>
        </p:spPr>
      </p:pic>
    </p:spTree>
    <p:extLst>
      <p:ext uri="{BB962C8B-B14F-4D97-AF65-F5344CB8AC3E}">
        <p14:creationId xmlns:p14="http://schemas.microsoft.com/office/powerpoint/2010/main" val="1902704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 will offer</a:t>
            </a:r>
          </a:p>
        </p:txBody>
      </p:sp>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25</a:t>
            </a:fld>
            <a:endParaRPr lang="en-US"/>
          </a:p>
        </p:txBody>
      </p:sp>
      <p:sp>
        <p:nvSpPr>
          <p:cNvPr id="10" name="TextBox 9">
            <a:extLst>
              <a:ext uri="{FF2B5EF4-FFF2-40B4-BE49-F238E27FC236}">
                <a16:creationId xmlns:a16="http://schemas.microsoft.com/office/drawing/2014/main" id="{A14CAE3C-664A-8CDA-A07D-DDCCE48BE6DC}"/>
              </a:ext>
            </a:extLst>
          </p:cNvPr>
          <p:cNvSpPr txBox="1"/>
          <p:nvPr/>
        </p:nvSpPr>
        <p:spPr>
          <a:xfrm>
            <a:off x="704896" y="1693190"/>
            <a:ext cx="10292443"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In class – lecture, discussion, questions and answers, live coding</a:t>
            </a:r>
          </a:p>
          <a:p>
            <a:endParaRPr lang="en-US" sz="2800" dirty="0"/>
          </a:p>
          <a:p>
            <a:pPr marL="285750" indent="-285750">
              <a:buFont typeface="Arial" panose="020B0604020202020204" pitchFamily="34" charset="0"/>
              <a:buChar char="•"/>
            </a:pPr>
            <a:r>
              <a:rPr lang="en-US" sz="2800" dirty="0"/>
              <a:t>Saturday Code Day donuts provided: Fill out survey with weekends that you could attend.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Lots of enthusiasm!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57121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1077218"/>
          </a:xfrm>
          <a:prstGeom prst="rect">
            <a:avLst/>
          </a:prstGeom>
        </p:spPr>
        <p:txBody>
          <a:bodyPr wrap="square">
            <a:spAutoFit/>
          </a:bodyPr>
          <a:lstStyle/>
          <a:p>
            <a:pPr fontAlgn="base"/>
            <a:r>
              <a:rPr lang="en-US" sz="3200" dirty="0"/>
              <a:t>Misuse of statistics is unethical as a scientist</a:t>
            </a:r>
            <a:br>
              <a:rPr lang="en-US" sz="3200" dirty="0"/>
            </a:br>
            <a:endParaRPr lang="en-US" sz="3200" dirty="0"/>
          </a:p>
        </p:txBody>
      </p:sp>
      <p:sp>
        <p:nvSpPr>
          <p:cNvPr id="3" name="Slide Number Placeholder 2">
            <a:extLst>
              <a:ext uri="{FF2B5EF4-FFF2-40B4-BE49-F238E27FC236}">
                <a16:creationId xmlns:a16="http://schemas.microsoft.com/office/drawing/2014/main" id="{B4C50DE4-E4B5-25FC-BC21-64428BF75B53}"/>
              </a:ext>
            </a:extLst>
          </p:cNvPr>
          <p:cNvSpPr>
            <a:spLocks noGrp="1"/>
          </p:cNvSpPr>
          <p:nvPr>
            <p:ph type="sldNum" sz="quarter" idx="12"/>
          </p:nvPr>
        </p:nvSpPr>
        <p:spPr/>
        <p:txBody>
          <a:bodyPr/>
          <a:lstStyle/>
          <a:p>
            <a:fld id="{3B9F2244-9A50-AE4D-AE61-8B44ECB34D6B}" type="slidenum">
              <a:rPr lang="en-US" smtClean="0"/>
              <a:t>26</a:t>
            </a:fld>
            <a:endParaRPr lang="en-US"/>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4524315"/>
          </a:xfrm>
          <a:prstGeom prst="rect">
            <a:avLst/>
          </a:prstGeom>
        </p:spPr>
        <p:txBody>
          <a:bodyPr wrap="square">
            <a:spAutoFit/>
          </a:bodyPr>
          <a:lstStyle/>
          <a:p>
            <a:pPr fontAlgn="base"/>
            <a:r>
              <a:rPr lang="en-US" sz="3200" dirty="0"/>
              <a:t>Misuse </a:t>
            </a:r>
            <a:r>
              <a:rPr lang="en-US" sz="3200" b="1" dirty="0"/>
              <a:t>or ignorance </a:t>
            </a:r>
            <a:r>
              <a:rPr lang="en-US" sz="3200" dirty="0"/>
              <a:t>of statistics is unethical as a scientist</a:t>
            </a:r>
            <a:br>
              <a:rPr lang="en-US" sz="3200" dirty="0"/>
            </a:br>
            <a:endParaRPr lang="en-US" sz="3200" dirty="0"/>
          </a:p>
          <a:p>
            <a:pPr fontAlgn="base"/>
            <a:r>
              <a:rPr lang="en-US" sz="3200" dirty="0"/>
              <a:t>Poor training and maleficence are both responsible for failures</a:t>
            </a:r>
            <a:br>
              <a:rPr lang="en-US" sz="3200" dirty="0"/>
            </a:br>
            <a:endParaRPr lang="en-US" sz="3200" dirty="0"/>
          </a:p>
          <a:p>
            <a:pPr fontAlgn="base"/>
            <a:r>
              <a:rPr lang="en-US" sz="3200" dirty="0"/>
              <a:t>Statistical literacy in the general public is essential and lacking</a:t>
            </a:r>
            <a:br>
              <a:rPr lang="en-US" sz="3200" dirty="0"/>
            </a:br>
            <a:endParaRPr lang="en-US" sz="3200" dirty="0"/>
          </a:p>
          <a:p>
            <a:pPr fontAlgn="base"/>
            <a:r>
              <a:rPr lang="en-US" sz="3200" dirty="0"/>
              <a:t>Do your part: learn science of important topics and help friends and family understand them! </a:t>
            </a:r>
            <a:r>
              <a:rPr lang="en-US" sz="3200" b="1" dirty="0"/>
              <a:t>This includes the statistical analysis and how we should let them inform our belief!</a:t>
            </a:r>
          </a:p>
        </p:txBody>
      </p:sp>
      <p:sp>
        <p:nvSpPr>
          <p:cNvPr id="3" name="Slide Number Placeholder 2">
            <a:extLst>
              <a:ext uri="{FF2B5EF4-FFF2-40B4-BE49-F238E27FC236}">
                <a16:creationId xmlns:a16="http://schemas.microsoft.com/office/drawing/2014/main" id="{C1B8C353-0A04-1A1F-0250-FCB7BE7BCE81}"/>
              </a:ext>
            </a:extLst>
          </p:cNvPr>
          <p:cNvSpPr>
            <a:spLocks noGrp="1"/>
          </p:cNvSpPr>
          <p:nvPr>
            <p:ph type="sldNum" sz="quarter" idx="12"/>
          </p:nvPr>
        </p:nvSpPr>
        <p:spPr/>
        <p:txBody>
          <a:bodyPr/>
          <a:lstStyle/>
          <a:p>
            <a:fld id="{3B9F2244-9A50-AE4D-AE61-8B44ECB34D6B}" type="slidenum">
              <a:rPr lang="en-US" smtClean="0"/>
              <a:t>27</a:t>
            </a:fld>
            <a:endParaRPr lang="en-US"/>
          </a:p>
        </p:txBody>
      </p:sp>
    </p:spTree>
    <p:extLst>
      <p:ext uri="{BB962C8B-B14F-4D97-AF65-F5344CB8AC3E}">
        <p14:creationId xmlns:p14="http://schemas.microsoft.com/office/powerpoint/2010/main" val="9566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Reproducibility crisis</a:t>
            </a:r>
          </a:p>
        </p:txBody>
      </p:sp>
      <p:sp>
        <p:nvSpPr>
          <p:cNvPr id="4" name="Rectangle 3"/>
          <p:cNvSpPr/>
          <p:nvPr/>
        </p:nvSpPr>
        <p:spPr>
          <a:xfrm>
            <a:off x="147232" y="1119958"/>
            <a:ext cx="7774683" cy="5447645"/>
          </a:xfrm>
          <a:prstGeom prst="rect">
            <a:avLst/>
          </a:prstGeom>
        </p:spPr>
        <p:txBody>
          <a:bodyPr wrap="square">
            <a:spAutoFit/>
          </a:bodyPr>
          <a:lstStyle/>
          <a:p>
            <a:pPr marL="457200" indent="-457200" fontAlgn="base">
              <a:buFont typeface="Arial" charset="0"/>
              <a:buChar char="•"/>
            </a:pPr>
            <a:r>
              <a:rPr lang="en-US" sz="3200" dirty="0"/>
              <a:t>Started in the social sciences but some problems are widespread</a:t>
            </a:r>
          </a:p>
          <a:p>
            <a:pPr marL="457200" indent="-457200" fontAlgn="base">
              <a:buFont typeface="Arial" charset="0"/>
              <a:buChar char="•"/>
            </a:pPr>
            <a:endParaRPr lang="en-US" sz="2400" dirty="0"/>
          </a:p>
          <a:p>
            <a:pPr marL="457200" indent="-457200" fontAlgn="base">
              <a:buFont typeface="Arial" charset="0"/>
              <a:buChar char="•"/>
            </a:pPr>
            <a:r>
              <a:rPr lang="en-US" sz="3200" dirty="0">
                <a:solidFill>
                  <a:srgbClr val="002060"/>
                </a:solidFill>
              </a:rPr>
              <a:t>pressure to publish</a:t>
            </a:r>
            <a:br>
              <a:rPr lang="en-US" sz="3200" dirty="0">
                <a:solidFill>
                  <a:srgbClr val="002060"/>
                </a:solidFill>
              </a:rPr>
            </a:br>
            <a:endParaRPr lang="en-US" sz="2000" dirty="0">
              <a:solidFill>
                <a:srgbClr val="002060"/>
              </a:solidFill>
            </a:endParaRPr>
          </a:p>
          <a:p>
            <a:pPr marL="457200" indent="-457200" fontAlgn="base">
              <a:buFont typeface="Arial" charset="0"/>
              <a:buChar char="•"/>
            </a:pPr>
            <a:r>
              <a:rPr lang="en-US" sz="3200" dirty="0">
                <a:solidFill>
                  <a:srgbClr val="002060"/>
                </a:solidFill>
              </a:rPr>
              <a:t>file drawer problem</a:t>
            </a:r>
            <a:br>
              <a:rPr lang="en-US" sz="3200" dirty="0">
                <a:solidFill>
                  <a:srgbClr val="002060"/>
                </a:solidFill>
              </a:rPr>
            </a:br>
            <a:endParaRPr lang="en-US" sz="2400" dirty="0">
              <a:solidFill>
                <a:srgbClr val="002060"/>
              </a:solidFill>
            </a:endParaRPr>
          </a:p>
          <a:p>
            <a:pPr marL="457200" indent="-457200" fontAlgn="base">
              <a:buFont typeface="Arial" charset="0"/>
              <a:buChar char="•"/>
            </a:pPr>
            <a:r>
              <a:rPr lang="en-US" sz="3200" dirty="0">
                <a:solidFill>
                  <a:srgbClr val="002060"/>
                </a:solidFill>
              </a:rPr>
              <a:t>small sample sizes</a:t>
            </a:r>
            <a:br>
              <a:rPr lang="en-US" sz="3200" dirty="0"/>
            </a:br>
            <a:endParaRPr lang="en-US" sz="2400" dirty="0"/>
          </a:p>
          <a:p>
            <a:pPr marL="457200" indent="-457200" fontAlgn="base">
              <a:buFont typeface="Arial" charset="0"/>
              <a:buChar char="•"/>
            </a:pPr>
            <a:r>
              <a:rPr lang="en-US" sz="3200" dirty="0">
                <a:solidFill>
                  <a:srgbClr val="C00000"/>
                </a:solidFill>
              </a:rPr>
              <a:t>p-hacking</a:t>
            </a:r>
            <a:br>
              <a:rPr lang="en-US" sz="3200" dirty="0">
                <a:solidFill>
                  <a:srgbClr val="C00000"/>
                </a:solidFill>
              </a:rPr>
            </a:br>
            <a:endParaRPr lang="en-US" sz="2400" dirty="0">
              <a:solidFill>
                <a:srgbClr val="C00000"/>
              </a:solidFill>
            </a:endParaRPr>
          </a:p>
          <a:p>
            <a:pPr marL="457200" indent="-457200" fontAlgn="base">
              <a:buFont typeface="Arial" charset="0"/>
              <a:buChar char="•"/>
            </a:pPr>
            <a:r>
              <a:rPr lang="en-US" sz="3200" dirty="0">
                <a:solidFill>
                  <a:srgbClr val="C00000"/>
                </a:solidFill>
              </a:rPr>
              <a:t>unethical researchers/developers</a:t>
            </a:r>
          </a:p>
        </p:txBody>
      </p:sp>
      <p:pic>
        <p:nvPicPr>
          <p:cNvPr id="9" name="Picture 8">
            <a:extLst>
              <a:ext uri="{FF2B5EF4-FFF2-40B4-BE49-F238E27FC236}">
                <a16:creationId xmlns:a16="http://schemas.microsoft.com/office/drawing/2014/main" id="{53F55DF8-5C27-7714-9339-074C742FB02B}"/>
              </a:ext>
            </a:extLst>
          </p:cNvPr>
          <p:cNvPicPr>
            <a:picLocks noChangeAspect="1"/>
          </p:cNvPicPr>
          <p:nvPr/>
        </p:nvPicPr>
        <p:blipFill>
          <a:blip r:embed="rId2"/>
          <a:stretch>
            <a:fillRect/>
          </a:stretch>
        </p:blipFill>
        <p:spPr>
          <a:xfrm>
            <a:off x="6916896" y="14717003"/>
            <a:ext cx="3597276" cy="3663484"/>
          </a:xfrm>
          <a:prstGeom prst="rect">
            <a:avLst/>
          </a:prstGeom>
        </p:spPr>
      </p:pic>
      <p:sp>
        <p:nvSpPr>
          <p:cNvPr id="3" name="Slide Number Placeholder 2">
            <a:extLst>
              <a:ext uri="{FF2B5EF4-FFF2-40B4-BE49-F238E27FC236}">
                <a16:creationId xmlns:a16="http://schemas.microsoft.com/office/drawing/2014/main" id="{1DEDF216-98FB-7ACF-8F94-C290EAD25FD6}"/>
              </a:ext>
            </a:extLst>
          </p:cNvPr>
          <p:cNvSpPr>
            <a:spLocks noGrp="1"/>
          </p:cNvSpPr>
          <p:nvPr>
            <p:ph type="sldNum" sz="quarter" idx="12"/>
          </p:nvPr>
        </p:nvSpPr>
        <p:spPr/>
        <p:txBody>
          <a:bodyPr/>
          <a:lstStyle/>
          <a:p>
            <a:fld id="{3B9F2244-9A50-AE4D-AE61-8B44ECB34D6B}" type="slidenum">
              <a:rPr lang="en-US" smtClean="0"/>
              <a:t>28</a:t>
            </a:fld>
            <a:endParaRPr lang="en-US"/>
          </a:p>
        </p:txBody>
      </p:sp>
      <p:sp>
        <p:nvSpPr>
          <p:cNvPr id="8" name="TextBox 7">
            <a:extLst>
              <a:ext uri="{FF2B5EF4-FFF2-40B4-BE49-F238E27FC236}">
                <a16:creationId xmlns:a16="http://schemas.microsoft.com/office/drawing/2014/main" id="{A5F768A2-97CA-557D-570E-A789B8E04B02}"/>
              </a:ext>
            </a:extLst>
          </p:cNvPr>
          <p:cNvSpPr txBox="1"/>
          <p:nvPr/>
        </p:nvSpPr>
        <p:spPr>
          <a:xfrm>
            <a:off x="835917" y="2239755"/>
            <a:ext cx="7774683" cy="1754326"/>
          </a:xfrm>
          <a:prstGeom prst="rect">
            <a:avLst/>
          </a:prstGeom>
          <a:solidFill>
            <a:schemeClr val="bg1"/>
          </a:solidFill>
        </p:spPr>
        <p:txBody>
          <a:bodyPr wrap="square" rtlCol="0">
            <a:spAutoFit/>
          </a:bodyPr>
          <a:lstStyle/>
          <a:p>
            <a:r>
              <a:rPr lang="en-US" sz="5400" dirty="0"/>
              <a:t>Discuss possible causes of the reproducibility crisis</a:t>
            </a:r>
          </a:p>
        </p:txBody>
      </p:sp>
      <p:pic>
        <p:nvPicPr>
          <p:cNvPr id="13" name="Picture 12">
            <a:extLst>
              <a:ext uri="{FF2B5EF4-FFF2-40B4-BE49-F238E27FC236}">
                <a16:creationId xmlns:a16="http://schemas.microsoft.com/office/drawing/2014/main" id="{521EECA9-24B7-24F9-B83C-BF9D2B9A1E70}"/>
              </a:ext>
            </a:extLst>
          </p:cNvPr>
          <p:cNvPicPr>
            <a:picLocks noChangeAspect="1"/>
          </p:cNvPicPr>
          <p:nvPr/>
        </p:nvPicPr>
        <p:blipFill>
          <a:blip r:embed="rId3"/>
          <a:stretch>
            <a:fillRect/>
          </a:stretch>
        </p:blipFill>
        <p:spPr>
          <a:xfrm>
            <a:off x="4270995" y="2863919"/>
            <a:ext cx="2815587" cy="2874123"/>
          </a:xfrm>
          <a:prstGeom prst="rect">
            <a:avLst/>
          </a:prstGeom>
        </p:spPr>
      </p:pic>
      <p:grpSp>
        <p:nvGrpSpPr>
          <p:cNvPr id="7" name="Group 6">
            <a:extLst>
              <a:ext uri="{FF2B5EF4-FFF2-40B4-BE49-F238E27FC236}">
                <a16:creationId xmlns:a16="http://schemas.microsoft.com/office/drawing/2014/main" id="{099871F2-E5B3-F9BA-88DB-B9A5BEE0DFDB}"/>
              </a:ext>
            </a:extLst>
          </p:cNvPr>
          <p:cNvGrpSpPr/>
          <p:nvPr/>
        </p:nvGrpSpPr>
        <p:grpSpPr>
          <a:xfrm>
            <a:off x="8479857" y="1213743"/>
            <a:ext cx="3671797" cy="2749845"/>
            <a:chOff x="8479857" y="1213743"/>
            <a:chExt cx="3671797" cy="2749845"/>
          </a:xfrm>
        </p:grpSpPr>
        <p:sp>
          <p:nvSpPr>
            <p:cNvPr id="5" name="TextBox 4"/>
            <p:cNvSpPr txBox="1"/>
            <p:nvPr/>
          </p:nvSpPr>
          <p:spPr>
            <a:xfrm>
              <a:off x="10257546" y="3317257"/>
              <a:ext cx="1894108" cy="646331"/>
            </a:xfrm>
            <a:prstGeom prst="rect">
              <a:avLst/>
            </a:prstGeom>
            <a:noFill/>
          </p:spPr>
          <p:txBody>
            <a:bodyPr wrap="none" rtlCol="0">
              <a:spAutoFit/>
            </a:bodyPr>
            <a:lstStyle/>
            <a:p>
              <a:pPr algn="ctr"/>
              <a:r>
                <a:rPr lang="en-US" sz="1200" dirty="0"/>
                <a:t>Amy Cuddy</a:t>
              </a:r>
            </a:p>
            <a:p>
              <a:pPr algn="ctr"/>
              <a:r>
                <a:rPr lang="en-US" sz="1200" dirty="0">
                  <a:hlinkClick r:id="rId4"/>
                </a:rPr>
                <a:t>TED Talk 72.2 Million views</a:t>
              </a:r>
              <a:endParaRPr lang="en-US" sz="1200" dirty="0"/>
            </a:p>
            <a:p>
              <a:pPr algn="ctr"/>
              <a:r>
                <a:rPr lang="en-US" sz="1200" dirty="0"/>
                <a:t>(2</a:t>
              </a:r>
              <a:r>
                <a:rPr lang="en-US" sz="1200" baseline="30000" dirty="0"/>
                <a:t>nd</a:t>
              </a:r>
              <a:r>
                <a:rPr lang="en-US" sz="1200" dirty="0"/>
                <a:t> most popular TED Talk)</a:t>
              </a:r>
            </a:p>
          </p:txBody>
        </p:sp>
        <p:grpSp>
          <p:nvGrpSpPr>
            <p:cNvPr id="14" name="Group 13">
              <a:extLst>
                <a:ext uri="{FF2B5EF4-FFF2-40B4-BE49-F238E27FC236}">
                  <a16:creationId xmlns:a16="http://schemas.microsoft.com/office/drawing/2014/main" id="{8C8E9389-D17A-C09E-F174-F762AEFDF7A0}"/>
                </a:ext>
              </a:extLst>
            </p:cNvPr>
            <p:cNvGrpSpPr/>
            <p:nvPr/>
          </p:nvGrpSpPr>
          <p:grpSpPr>
            <a:xfrm>
              <a:off x="8479857" y="1213743"/>
              <a:ext cx="3423198" cy="2103514"/>
              <a:chOff x="6605532" y="1213743"/>
              <a:chExt cx="5297523" cy="3255264"/>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1286" y="1213743"/>
                <a:ext cx="2161769" cy="3255264"/>
              </a:xfrm>
              <a:prstGeom prst="rect">
                <a:avLst/>
              </a:prstGeom>
            </p:spPr>
          </p:pic>
          <p:pic>
            <p:nvPicPr>
              <p:cNvPr id="1026" name="Picture 2" descr="Social Susceptibility | Ecology, Evolution and Marine Biology | UC Santa  Barbara">
                <a:extLst>
                  <a:ext uri="{FF2B5EF4-FFF2-40B4-BE49-F238E27FC236}">
                    <a16:creationId xmlns:a16="http://schemas.microsoft.com/office/drawing/2014/main" id="{E8237EEF-1C2B-783C-1FB8-D6652B209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532" y="1213743"/>
                <a:ext cx="2997556" cy="325526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C1D09D60-D4A1-0837-3D43-808A690A1115}"/>
                </a:ext>
              </a:extLst>
            </p:cNvPr>
            <p:cNvSpPr txBox="1"/>
            <p:nvPr/>
          </p:nvSpPr>
          <p:spPr>
            <a:xfrm>
              <a:off x="8508894" y="3317256"/>
              <a:ext cx="1878912" cy="461665"/>
            </a:xfrm>
            <a:prstGeom prst="rect">
              <a:avLst/>
            </a:prstGeom>
            <a:noFill/>
          </p:spPr>
          <p:txBody>
            <a:bodyPr wrap="none" rtlCol="0">
              <a:spAutoFit/>
            </a:bodyPr>
            <a:lstStyle/>
            <a:p>
              <a:pPr algn="ctr"/>
              <a:r>
                <a:rPr lang="en-US" sz="1200" dirty="0"/>
                <a:t>Jonathan Pruitt</a:t>
              </a:r>
            </a:p>
            <a:p>
              <a:pPr algn="ctr"/>
              <a:r>
                <a:rPr lang="en-US" sz="1200" dirty="0"/>
                <a:t>Canada 150 Research Chair</a:t>
              </a:r>
            </a:p>
          </p:txBody>
        </p:sp>
      </p:grpSp>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Rectangle 3"/>
          <p:cNvSpPr/>
          <p:nvPr/>
        </p:nvSpPr>
        <p:spPr>
          <a:xfrm>
            <a:off x="183822" y="1096954"/>
            <a:ext cx="7119769" cy="5016758"/>
          </a:xfrm>
          <a:prstGeom prst="rect">
            <a:avLst/>
          </a:prstGeom>
        </p:spPr>
        <p:txBody>
          <a:bodyPr wrap="square">
            <a:spAutoFit/>
          </a:bodyPr>
          <a:lstStyle/>
          <a:p>
            <a:pPr fontAlgn="base"/>
            <a:endParaRPr lang="en-US" sz="3200" dirty="0"/>
          </a:p>
          <a:p>
            <a:pPr marL="457200" indent="-457200" fontAlgn="base">
              <a:buFont typeface="Arial" charset="0"/>
              <a:buChar char="•"/>
            </a:pPr>
            <a:r>
              <a:rPr lang="en-US" sz="3200" dirty="0"/>
              <a:t>Study preregistration (</a:t>
            </a:r>
            <a:r>
              <a:rPr lang="en-US" sz="3200" dirty="0">
                <a:hlinkClick r:id="rId2"/>
              </a:rPr>
              <a:t>COS</a:t>
            </a:r>
            <a:r>
              <a:rPr lang="en-US" sz="3200" dirty="0"/>
              <a:t>)</a:t>
            </a:r>
            <a:br>
              <a:rPr lang="en-US" sz="3200" dirty="0"/>
            </a:br>
            <a:endParaRPr lang="en-US" sz="3200" dirty="0"/>
          </a:p>
          <a:p>
            <a:pPr marL="457200" indent="-457200" fontAlgn="base">
              <a:buFont typeface="Arial" charset="0"/>
              <a:buChar char="•"/>
            </a:pPr>
            <a:r>
              <a:rPr lang="en-US" sz="3200" dirty="0" err="1"/>
              <a:t>PeerJ</a:t>
            </a:r>
            <a:r>
              <a:rPr lang="en-US" sz="3200" dirty="0"/>
              <a:t> / PLOS ONE</a:t>
            </a:r>
            <a:br>
              <a:rPr lang="en-US" sz="3200" dirty="0"/>
            </a:br>
            <a:endParaRPr lang="en-US" sz="3200" dirty="0"/>
          </a:p>
          <a:p>
            <a:pPr marL="457200" indent="-457200" fontAlgn="base">
              <a:buFont typeface="Arial" charset="0"/>
              <a:buChar char="•"/>
            </a:pPr>
            <a:r>
              <a:rPr lang="en-US" sz="3200" dirty="0"/>
              <a:t>Preprint Servers</a:t>
            </a:r>
          </a:p>
          <a:p>
            <a:pPr marL="457200" indent="-457200" fontAlgn="base">
              <a:buFont typeface="Arial" charset="0"/>
              <a:buChar char="•"/>
            </a:pPr>
            <a:endParaRPr lang="en-US" sz="3200" dirty="0"/>
          </a:p>
          <a:p>
            <a:pPr marL="457200" indent="-457200" fontAlgn="base">
              <a:buFont typeface="Arial" charset="0"/>
              <a:buChar char="•"/>
            </a:pPr>
            <a:r>
              <a:rPr lang="en-US" sz="3200" dirty="0" err="1"/>
              <a:t>Altimetrics</a:t>
            </a:r>
            <a:endParaRPr lang="en-US" sz="3200" dirty="0"/>
          </a:p>
          <a:p>
            <a:pPr marL="457200" indent="-457200" fontAlgn="base">
              <a:buFont typeface="Arial" charset="0"/>
              <a:buChar char="•"/>
            </a:pPr>
            <a:endParaRPr lang="en-US" sz="3200" dirty="0"/>
          </a:p>
          <a:p>
            <a:pPr marL="457200" indent="-457200" fontAlgn="base">
              <a:buFont typeface="Arial" charset="0"/>
              <a:buChar char="•"/>
            </a:pPr>
            <a:r>
              <a:rPr lang="en-US" sz="3200" dirty="0"/>
              <a:t>Systemic change - unlikely</a:t>
            </a:r>
          </a:p>
        </p:txBody>
      </p:sp>
      <p:sp>
        <p:nvSpPr>
          <p:cNvPr id="3" name="Slide Number Placeholder 2">
            <a:extLst>
              <a:ext uri="{FF2B5EF4-FFF2-40B4-BE49-F238E27FC236}">
                <a16:creationId xmlns:a16="http://schemas.microsoft.com/office/drawing/2014/main" id="{6F189AFA-89F1-6035-5386-F499B06B0288}"/>
              </a:ext>
            </a:extLst>
          </p:cNvPr>
          <p:cNvSpPr>
            <a:spLocks noGrp="1"/>
          </p:cNvSpPr>
          <p:nvPr>
            <p:ph type="sldNum" sz="quarter" idx="12"/>
          </p:nvPr>
        </p:nvSpPr>
        <p:spPr/>
        <p:txBody>
          <a:bodyPr/>
          <a:lstStyle/>
          <a:p>
            <a:fld id="{3B9F2244-9A50-AE4D-AE61-8B44ECB34D6B}" type="slidenum">
              <a:rPr lang="en-US" smtClean="0"/>
              <a:t>29</a:t>
            </a:fld>
            <a:endParaRPr lang="en-US"/>
          </a:p>
        </p:txBody>
      </p:sp>
      <p:sp>
        <p:nvSpPr>
          <p:cNvPr id="5" name="TextBox 4">
            <a:extLst>
              <a:ext uri="{FF2B5EF4-FFF2-40B4-BE49-F238E27FC236}">
                <a16:creationId xmlns:a16="http://schemas.microsoft.com/office/drawing/2014/main" id="{EE939375-0F6D-D364-4A37-7FC43EAAF22E}"/>
              </a:ext>
            </a:extLst>
          </p:cNvPr>
          <p:cNvSpPr txBox="1"/>
          <p:nvPr/>
        </p:nvSpPr>
        <p:spPr>
          <a:xfrm>
            <a:off x="793545" y="2296222"/>
            <a:ext cx="10560255" cy="2862322"/>
          </a:xfrm>
          <a:prstGeom prst="rect">
            <a:avLst/>
          </a:prstGeom>
          <a:solidFill>
            <a:schemeClr val="bg1"/>
          </a:solidFill>
        </p:spPr>
        <p:txBody>
          <a:bodyPr wrap="square" rtlCol="0">
            <a:spAutoFit/>
          </a:bodyPr>
          <a:lstStyle/>
          <a:p>
            <a:r>
              <a:rPr lang="en-US" sz="6000" dirty="0"/>
              <a:t>Discuss What are possible solutions to the reproducibility crisis?</a:t>
            </a:r>
          </a:p>
        </p:txBody>
      </p:sp>
    </p:spTree>
    <p:extLst>
      <p:ext uri="{BB962C8B-B14F-4D97-AF65-F5344CB8AC3E}">
        <p14:creationId xmlns:p14="http://schemas.microsoft.com/office/powerpoint/2010/main" val="36294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9157"/>
          </a:xfrm>
          <a:solidFill>
            <a:schemeClr val="tx1"/>
          </a:solidFill>
        </p:spPr>
        <p:txBody>
          <a:bodyPr>
            <a:normAutofit fontScale="90000"/>
          </a:bodyPr>
          <a:lstStyle/>
          <a:p>
            <a:pPr algn="ctr"/>
            <a:r>
              <a:rPr lang="en-US" b="1">
                <a:solidFill>
                  <a:schemeClr val="bg1"/>
                </a:solidFill>
              </a:rPr>
              <a:t>Me</a:t>
            </a:r>
            <a:endParaRPr lang="en-US" b="1" dirty="0">
              <a:solidFill>
                <a:schemeClr val="bg1"/>
              </a:solidFill>
            </a:endParaRP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bg1"/>
                </a:solidFill>
              </a:rPr>
              <a:t>3</a:t>
            </a:fld>
            <a:endParaRPr lang="en-US" b="1" dirty="0">
              <a:solidFill>
                <a:schemeClr val="bg1"/>
              </a:solidFill>
            </a:endParaRPr>
          </a:p>
        </p:txBody>
      </p:sp>
      <p:sp>
        <p:nvSpPr>
          <p:cNvPr id="10" name="TextBox 9">
            <a:extLst>
              <a:ext uri="{FF2B5EF4-FFF2-40B4-BE49-F238E27FC236}">
                <a16:creationId xmlns:a16="http://schemas.microsoft.com/office/drawing/2014/main" id="{94FA5F24-9BB0-1232-3621-DC7789FCB8BF}"/>
              </a:ext>
            </a:extLst>
          </p:cNvPr>
          <p:cNvSpPr txBox="1"/>
          <p:nvPr/>
        </p:nvSpPr>
        <p:spPr>
          <a:xfrm>
            <a:off x="312233" y="1468306"/>
            <a:ext cx="8270854" cy="4770537"/>
          </a:xfrm>
          <a:prstGeom prst="rect">
            <a:avLst/>
          </a:prstGeom>
          <a:noFill/>
        </p:spPr>
        <p:txBody>
          <a:bodyPr wrap="none" rtlCol="0">
            <a:spAutoFit/>
          </a:bodyPr>
          <a:lstStyle/>
          <a:p>
            <a:r>
              <a:rPr lang="en-US" sz="2400"/>
              <a:t>2010-2015 Graduated PhD from UT Arlington</a:t>
            </a:r>
          </a:p>
          <a:p>
            <a:r>
              <a:rPr lang="en-US" sz="2400"/>
              <a:t>2015-2017 PostDoc UM</a:t>
            </a:r>
          </a:p>
          <a:p>
            <a:r>
              <a:rPr lang="en-US" sz="2400"/>
              <a:t>2017-present TAMU (37 Papers since starting my lab)</a:t>
            </a:r>
          </a:p>
          <a:p>
            <a:endParaRPr lang="en-US" sz="1000"/>
          </a:p>
          <a:p>
            <a:r>
              <a:rPr lang="en-US" sz="2400"/>
              <a:t>Assoc Dept Head for Graduate Studies - Biology</a:t>
            </a:r>
          </a:p>
          <a:p>
            <a:r>
              <a:rPr lang="en-US" sz="2400"/>
              <a:t>Chair EEB IDP</a:t>
            </a:r>
            <a:endParaRPr lang="en-US" sz="500"/>
          </a:p>
          <a:p>
            <a:endParaRPr lang="en-US" sz="1000"/>
          </a:p>
          <a:p>
            <a:r>
              <a:rPr lang="en-US" sz="2400"/>
              <a:t>NIH Funded</a:t>
            </a:r>
          </a:p>
          <a:p>
            <a:pPr marL="285750" indent="-285750">
              <a:buFont typeface="Arial" panose="020B0604020202020204" pitchFamily="34" charset="0"/>
              <a:buChar char="•"/>
            </a:pPr>
            <a:r>
              <a:rPr lang="en-US" sz="2400"/>
              <a:t>Sexual antagonism</a:t>
            </a:r>
          </a:p>
          <a:p>
            <a:pPr marL="285750" indent="-285750">
              <a:buFont typeface="Arial" panose="020B0604020202020204" pitchFamily="34" charset="0"/>
              <a:buChar char="•"/>
            </a:pPr>
            <a:r>
              <a:rPr lang="en-US" sz="2400"/>
              <a:t>Genome structure</a:t>
            </a:r>
          </a:p>
          <a:p>
            <a:pPr marL="285750" indent="-285750">
              <a:buFont typeface="Arial" panose="020B0604020202020204" pitchFamily="34" charset="0"/>
              <a:buChar char="•"/>
            </a:pPr>
            <a:r>
              <a:rPr lang="en-US" sz="2400"/>
              <a:t>Epistasis</a:t>
            </a:r>
          </a:p>
          <a:p>
            <a:endParaRPr lang="en-US" sz="1000"/>
          </a:p>
          <a:p>
            <a:r>
              <a:rPr lang="en-US" sz="2400"/>
              <a:t>Passionate about PhD training and how we can make it better</a:t>
            </a:r>
          </a:p>
          <a:p>
            <a:endParaRPr lang="en-US" sz="1000"/>
          </a:p>
          <a:p>
            <a:r>
              <a:rPr lang="en-US" sz="2400"/>
              <a:t>Blackmon Lab: 6 Grad students, 12 Undergrads, Postbac, Postdoc</a:t>
            </a:r>
            <a:endParaRPr lang="en-US" sz="2400" dirty="0"/>
          </a:p>
        </p:txBody>
      </p:sp>
    </p:spTree>
    <p:extLst>
      <p:ext uri="{BB962C8B-B14F-4D97-AF65-F5344CB8AC3E}">
        <p14:creationId xmlns:p14="http://schemas.microsoft.com/office/powerpoint/2010/main" val="691837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do biologists need statistics</a:t>
            </a:r>
          </a:p>
        </p:txBody>
      </p:sp>
      <p:sp>
        <p:nvSpPr>
          <p:cNvPr id="3" name="Rectangle 2"/>
          <p:cNvSpPr/>
          <p:nvPr/>
        </p:nvSpPr>
        <p:spPr>
          <a:xfrm>
            <a:off x="275573" y="1256665"/>
            <a:ext cx="11398685" cy="4216539"/>
          </a:xfrm>
          <a:prstGeom prst="rect">
            <a:avLst/>
          </a:prstGeom>
        </p:spPr>
        <p:txBody>
          <a:bodyPr wrap="square">
            <a:spAutoFit/>
          </a:bodyPr>
          <a:lstStyle/>
          <a:p>
            <a:pPr fontAlgn="base">
              <a:buFont typeface="Arial" charset="0"/>
              <a:buChar char="•"/>
            </a:pPr>
            <a:r>
              <a:rPr lang="en-US" sz="2800" dirty="0"/>
              <a:t>We want to learn about the world often by testing hypotheses.</a:t>
            </a:r>
            <a:br>
              <a:rPr lang="en-US" sz="2800" dirty="0"/>
            </a:br>
            <a:endParaRPr lang="en-US" dirty="0"/>
          </a:p>
          <a:p>
            <a:pPr fontAlgn="base">
              <a:buFont typeface="Arial" charset="0"/>
              <a:buChar char="•"/>
            </a:pPr>
            <a:r>
              <a:rPr lang="en-US" sz="2800" dirty="0"/>
              <a:t>To test a hypothesis we have to design an experiment</a:t>
            </a:r>
            <a:br>
              <a:rPr lang="en-US" sz="2800" dirty="0"/>
            </a:br>
            <a:endParaRPr lang="en-US" dirty="0"/>
          </a:p>
          <a:p>
            <a:pPr fontAlgn="base">
              <a:buFont typeface="Arial" charset="0"/>
              <a:buChar char="•"/>
            </a:pPr>
            <a:r>
              <a:rPr lang="en-US" sz="2800" dirty="0"/>
              <a:t>Not all experiments have a traditional control and experimental treatment and this isn’t always how we want to test a hypothesis</a:t>
            </a:r>
            <a:br>
              <a:rPr lang="en-US" sz="2800" dirty="0"/>
            </a:br>
            <a:endParaRPr lang="en-US" dirty="0"/>
          </a:p>
          <a:p>
            <a:pPr fontAlgn="base">
              <a:buFont typeface="Arial" charset="0"/>
              <a:buChar char="•"/>
            </a:pPr>
            <a:r>
              <a:rPr lang="en-US" sz="2800" dirty="0"/>
              <a:t>It is quite possible to design a study or collect data that cannot answer the questions that we have</a:t>
            </a:r>
            <a:br>
              <a:rPr lang="en-US" sz="2800" dirty="0"/>
            </a:br>
            <a:endParaRPr lang="en-US" dirty="0"/>
          </a:p>
          <a:p>
            <a:pPr fontAlgn="base">
              <a:buFont typeface="Arial" charset="0"/>
              <a:buChar char="•"/>
            </a:pPr>
            <a:r>
              <a:rPr lang="en-US" sz="2800" dirty="0"/>
              <a:t>This leads to poor manuscripts and can lead to bad practices like p-hacking</a:t>
            </a:r>
            <a:endParaRPr lang="en-US" sz="2800" dirty="0">
              <a:effectLst/>
            </a:endParaRPr>
          </a:p>
        </p:txBody>
      </p:sp>
      <p:sp>
        <p:nvSpPr>
          <p:cNvPr id="4" name="Slide Number Placeholder 3">
            <a:extLst>
              <a:ext uri="{FF2B5EF4-FFF2-40B4-BE49-F238E27FC236}">
                <a16:creationId xmlns:a16="http://schemas.microsoft.com/office/drawing/2014/main" id="{D43A60BD-B243-3F3B-D361-61960291BB1A}"/>
              </a:ext>
            </a:extLst>
          </p:cNvPr>
          <p:cNvSpPr>
            <a:spLocks noGrp="1"/>
          </p:cNvSpPr>
          <p:nvPr>
            <p:ph type="sldNum" sz="quarter" idx="12"/>
          </p:nvPr>
        </p:nvSpPr>
        <p:spPr/>
        <p:txBody>
          <a:bodyPr/>
          <a:lstStyle/>
          <a:p>
            <a:fld id="{3B9F2244-9A50-AE4D-AE61-8B44ECB34D6B}" type="slidenum">
              <a:rPr lang="en-US" smtClean="0"/>
              <a:t>30</a:t>
            </a:fld>
            <a:endParaRPr lang="en-US"/>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Design</a:t>
            </a: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a:p>
          <a:p>
            <a:pPr fontAlgn="base"/>
            <a:r>
              <a:rPr lang="en-US" sz="3200" dirty="0"/>
              <a:t>To design an experiment you need to understand how the data will be analyzed statistically.</a:t>
            </a:r>
          </a:p>
          <a:p>
            <a:pPr fontAlgn="base"/>
            <a:endParaRPr lang="en-US" sz="3200" dirty="0"/>
          </a:p>
          <a:p>
            <a:pPr marL="514350" indent="-514350" fontAlgn="base">
              <a:lnSpc>
                <a:spcPct val="150000"/>
              </a:lnSpc>
              <a:buFont typeface="+mj-lt"/>
              <a:buAutoNum type="arabicPeriod"/>
            </a:pPr>
            <a:r>
              <a:rPr lang="en-US" sz="3200" dirty="0"/>
              <a:t>How can you sample the population in which you are interested?</a:t>
            </a:r>
          </a:p>
          <a:p>
            <a:pPr marL="514350" indent="-514350" fontAlgn="base">
              <a:lnSpc>
                <a:spcPct val="150000"/>
              </a:lnSpc>
              <a:buFont typeface="+mj-lt"/>
              <a:buAutoNum type="arabicPeriod"/>
            </a:pPr>
            <a:r>
              <a:rPr lang="en-US" sz="3200" dirty="0"/>
              <a:t>What tests are appropriate for your data?</a:t>
            </a:r>
          </a:p>
          <a:p>
            <a:pPr marL="514350" indent="-514350" fontAlgn="base">
              <a:lnSpc>
                <a:spcPct val="150000"/>
              </a:lnSpc>
              <a:buFont typeface="+mj-lt"/>
              <a:buAutoNum type="arabicPeriod"/>
            </a:pPr>
            <a:r>
              <a:rPr lang="en-US" sz="3200" dirty="0"/>
              <a:t>What biases must be controlled for?</a:t>
            </a:r>
          </a:p>
          <a:p>
            <a:pPr marL="514350" indent="-514350" fontAlgn="base">
              <a:lnSpc>
                <a:spcPct val="150000"/>
              </a:lnSpc>
              <a:buFont typeface="+mj-lt"/>
              <a:buAutoNum type="arabicPeriod"/>
            </a:pPr>
            <a:r>
              <a:rPr lang="en-US" sz="3200" dirty="0"/>
              <a:t>What sample size will be necessary?</a:t>
            </a:r>
          </a:p>
        </p:txBody>
      </p:sp>
      <p:sp>
        <p:nvSpPr>
          <p:cNvPr id="3" name="Slide Number Placeholder 2">
            <a:extLst>
              <a:ext uri="{FF2B5EF4-FFF2-40B4-BE49-F238E27FC236}">
                <a16:creationId xmlns:a16="http://schemas.microsoft.com/office/drawing/2014/main" id="{D2233F50-7FCD-434F-9204-A41169C004C0}"/>
              </a:ext>
            </a:extLst>
          </p:cNvPr>
          <p:cNvSpPr>
            <a:spLocks noGrp="1"/>
          </p:cNvSpPr>
          <p:nvPr>
            <p:ph type="sldNum" sz="quarter" idx="12"/>
          </p:nvPr>
        </p:nvSpPr>
        <p:spPr/>
        <p:txBody>
          <a:bodyPr/>
          <a:lstStyle/>
          <a:p>
            <a:fld id="{3B9F2244-9A50-AE4D-AE61-8B44ECB34D6B}" type="slidenum">
              <a:rPr lang="en-US" smtClean="0"/>
              <a:t>31</a:t>
            </a:fld>
            <a:endParaRPr lang="en-US"/>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fontScale="90000"/>
          </a:bodyPr>
          <a:lstStyle/>
          <a:p>
            <a:pPr algn="ctr"/>
            <a:r>
              <a:rPr lang="en-US" b="1" dirty="0">
                <a:solidFill>
                  <a:schemeClr val="bg1"/>
                </a:solidFill>
              </a:rPr>
              <a:t>Why not just collaborate with a statistician or use AI</a:t>
            </a:r>
          </a:p>
        </p:txBody>
      </p:sp>
      <p:sp>
        <p:nvSpPr>
          <p:cNvPr id="4" name="Rectangle 3"/>
          <p:cNvSpPr/>
          <p:nvPr/>
        </p:nvSpPr>
        <p:spPr>
          <a:xfrm>
            <a:off x="250520" y="1159402"/>
            <a:ext cx="11436263" cy="4524315"/>
          </a:xfrm>
          <a:prstGeom prst="rect">
            <a:avLst/>
          </a:prstGeom>
        </p:spPr>
        <p:txBody>
          <a:bodyPr wrap="square">
            <a:spAutoFit/>
          </a:bodyPr>
          <a:lstStyle/>
          <a:p>
            <a:pPr marL="514350" indent="-514350" fontAlgn="base">
              <a:buFont typeface="+mj-lt"/>
              <a:buAutoNum type="arabicPeriod"/>
            </a:pPr>
            <a:r>
              <a:rPr lang="en-US" sz="3200" dirty="0"/>
              <a:t>In some cases this is a great option, but you have to understand enough to communicate.</a:t>
            </a:r>
          </a:p>
          <a:p>
            <a:pPr marL="514350" indent="-514350" fontAlgn="base">
              <a:buFont typeface="+mj-lt"/>
              <a:buAutoNum type="arabicPeriod"/>
            </a:pPr>
            <a:r>
              <a:rPr lang="en-US" sz="3200" dirty="0"/>
              <a:t>If you publish a study you are responsible for its validity.</a:t>
            </a:r>
          </a:p>
          <a:p>
            <a:pPr marL="514350" indent="-514350" fontAlgn="base">
              <a:buFont typeface="+mj-lt"/>
              <a:buAutoNum type="arabicPeriod"/>
            </a:pPr>
            <a:r>
              <a:rPr lang="en-US" sz="3200" dirty="0"/>
              <a:t>For most experiments simple methods suffice.</a:t>
            </a:r>
          </a:p>
          <a:p>
            <a:pPr marL="514350" indent="-514350" fontAlgn="base">
              <a:buFont typeface="+mj-lt"/>
              <a:buAutoNum type="arabicPeriod"/>
            </a:pPr>
            <a:r>
              <a:rPr lang="en-US" sz="3200" dirty="0"/>
              <a:t>In many fields there are sets of statistical tests that are expected for certain types of data.</a:t>
            </a:r>
          </a:p>
          <a:p>
            <a:pPr marL="514350" indent="-514350" fontAlgn="base">
              <a:buFont typeface="+mj-lt"/>
              <a:buAutoNum type="arabicPeriod"/>
            </a:pPr>
            <a:r>
              <a:rPr lang="en-US" sz="3200" dirty="0"/>
              <a:t>For all of these reasons statistical analysis </a:t>
            </a:r>
            <a:r>
              <a:rPr lang="en-US" sz="3200" b="1" dirty="0"/>
              <a:t>needs to involve people who understand the specific problem and the field of study.</a:t>
            </a:r>
            <a:endParaRPr lang="en-US" sz="3200" dirty="0"/>
          </a:p>
        </p:txBody>
      </p:sp>
      <p:sp>
        <p:nvSpPr>
          <p:cNvPr id="3" name="Slide Number Placeholder 2">
            <a:extLst>
              <a:ext uri="{FF2B5EF4-FFF2-40B4-BE49-F238E27FC236}">
                <a16:creationId xmlns:a16="http://schemas.microsoft.com/office/drawing/2014/main" id="{5933F72C-4BE1-1026-1D7E-64E9D921AA70}"/>
              </a:ext>
            </a:extLst>
          </p:cNvPr>
          <p:cNvSpPr>
            <a:spLocks noGrp="1"/>
          </p:cNvSpPr>
          <p:nvPr>
            <p:ph type="sldNum" sz="quarter" idx="12"/>
          </p:nvPr>
        </p:nvSpPr>
        <p:spPr/>
        <p:txBody>
          <a:bodyPr/>
          <a:lstStyle/>
          <a:p>
            <a:fld id="{3B9F2244-9A50-AE4D-AE61-8B44ECB34D6B}" type="slidenum">
              <a:rPr lang="en-US" smtClean="0"/>
              <a:t>32</a:t>
            </a:fld>
            <a:endParaRPr lang="en-US"/>
          </a:p>
        </p:txBody>
      </p:sp>
    </p:spTree>
    <p:extLst>
      <p:ext uri="{BB962C8B-B14F-4D97-AF65-F5344CB8AC3E}">
        <p14:creationId xmlns:p14="http://schemas.microsoft.com/office/powerpoint/2010/main" val="43306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stats philosophy</a:t>
            </a:r>
          </a:p>
        </p:txBody>
      </p:sp>
      <p:sp>
        <p:nvSpPr>
          <p:cNvPr id="6" name="Rectangle 5"/>
          <p:cNvSpPr/>
          <p:nvPr/>
        </p:nvSpPr>
        <p:spPr>
          <a:xfrm>
            <a:off x="242170" y="1086291"/>
            <a:ext cx="11519770" cy="5016758"/>
          </a:xfrm>
          <a:prstGeom prst="rect">
            <a:avLst/>
          </a:prstGeom>
        </p:spPr>
        <p:txBody>
          <a:bodyPr wrap="square">
            <a:spAutoFit/>
          </a:bodyPr>
          <a:lstStyle/>
          <a:p>
            <a:pPr marL="457200" indent="-457200" fontAlgn="base">
              <a:buFont typeface="Arial" charset="0"/>
              <a:buChar char="•"/>
            </a:pPr>
            <a:r>
              <a:rPr lang="en-US" sz="3200" dirty="0"/>
              <a:t>Statistics is just another tool</a:t>
            </a:r>
          </a:p>
          <a:p>
            <a:pPr marL="457200" indent="-457200" fontAlgn="base">
              <a:buFont typeface="Arial" charset="0"/>
              <a:buChar char="•"/>
            </a:pPr>
            <a:endParaRPr lang="en-US" sz="3200" dirty="0"/>
          </a:p>
          <a:p>
            <a:pPr marL="457200" indent="-457200" fontAlgn="base">
              <a:buFont typeface="Arial" charset="0"/>
              <a:buChar char="•"/>
            </a:pPr>
            <a:r>
              <a:rPr lang="en-US" sz="3200" dirty="0"/>
              <a:t>My responsibility as a scientists is to report the truth as accurately as possible and statistics help me in this regard</a:t>
            </a:r>
          </a:p>
          <a:p>
            <a:pPr marL="457200" indent="-457200" fontAlgn="base">
              <a:buFont typeface="Arial" charset="0"/>
              <a:buChar char="•"/>
            </a:pPr>
            <a:endParaRPr lang="en-US" sz="3200" dirty="0"/>
          </a:p>
          <a:p>
            <a:pPr marL="457200" indent="-457200" fontAlgn="base">
              <a:buFont typeface="Arial" charset="0"/>
              <a:buChar char="•"/>
            </a:pPr>
            <a:r>
              <a:rPr lang="en-US" sz="3200" dirty="0"/>
              <a:t>We may NEED statistics to discern patterns in our data</a:t>
            </a:r>
          </a:p>
          <a:p>
            <a:pPr marL="457200" indent="-457200" fontAlgn="base">
              <a:buFont typeface="Arial" charset="0"/>
              <a:buChar char="•"/>
            </a:pPr>
            <a:endParaRPr lang="en-US" sz="3200" dirty="0"/>
          </a:p>
          <a:p>
            <a:pPr marL="457200" indent="-457200" fontAlgn="base">
              <a:buFont typeface="Arial" charset="0"/>
              <a:buChar char="•"/>
            </a:pPr>
            <a:r>
              <a:rPr lang="en-US" sz="3200" dirty="0"/>
              <a:t>You need to understand where the signal that makes for a significant test comes from.  Visualizing your data in the right way can do this!</a:t>
            </a:r>
          </a:p>
        </p:txBody>
      </p:sp>
      <p:sp>
        <p:nvSpPr>
          <p:cNvPr id="3" name="Slide Number Placeholder 2">
            <a:extLst>
              <a:ext uri="{FF2B5EF4-FFF2-40B4-BE49-F238E27FC236}">
                <a16:creationId xmlns:a16="http://schemas.microsoft.com/office/drawing/2014/main" id="{D8D76E1A-ADD9-B47C-10F7-D625A08C4350}"/>
              </a:ext>
            </a:extLst>
          </p:cNvPr>
          <p:cNvSpPr>
            <a:spLocks noGrp="1"/>
          </p:cNvSpPr>
          <p:nvPr>
            <p:ph type="sldNum" sz="quarter" idx="12"/>
          </p:nvPr>
        </p:nvSpPr>
        <p:spPr/>
        <p:txBody>
          <a:bodyPr/>
          <a:lstStyle/>
          <a:p>
            <a:fld id="{3B9F2244-9A50-AE4D-AE61-8B44ECB34D6B}" type="slidenum">
              <a:rPr lang="en-US" smtClean="0"/>
              <a:t>33</a:t>
            </a:fld>
            <a:endParaRPr lang="en-US"/>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am I teaching this class?</a:t>
            </a:r>
          </a:p>
        </p:txBody>
      </p:sp>
      <p:grpSp>
        <p:nvGrpSpPr>
          <p:cNvPr id="12" name="Group 11"/>
          <p:cNvGrpSpPr/>
          <p:nvPr/>
        </p:nvGrpSpPr>
        <p:grpSpPr>
          <a:xfrm>
            <a:off x="2747941" y="1019620"/>
            <a:ext cx="6696117" cy="5838380"/>
            <a:chOff x="2747941" y="1019620"/>
            <a:chExt cx="6696117" cy="583838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41" y="1019620"/>
              <a:ext cx="6696117" cy="5838380"/>
            </a:xfrm>
            <a:prstGeom prst="rect">
              <a:avLst/>
            </a:prstGeom>
          </p:spPr>
        </p:pic>
        <p:sp>
          <p:nvSpPr>
            <p:cNvPr id="8" name="TextBox 7"/>
            <p:cNvSpPr txBox="1"/>
            <p:nvPr/>
          </p:nvSpPr>
          <p:spPr>
            <a:xfrm>
              <a:off x="4443984" y="1536192"/>
              <a:ext cx="3716980" cy="369332"/>
            </a:xfrm>
            <a:prstGeom prst="rect">
              <a:avLst/>
            </a:prstGeom>
            <a:noFill/>
          </p:spPr>
          <p:txBody>
            <a:bodyPr wrap="none" rtlCol="0">
              <a:spAutoFit/>
            </a:bodyPr>
            <a:lstStyle/>
            <a:p>
              <a:r>
                <a:rPr lang="en-US" dirty="0"/>
                <a:t>December 1, 2017 </a:t>
              </a:r>
              <a:r>
                <a:rPr lang="mr-IN" dirty="0"/>
                <a:t>–</a:t>
              </a:r>
              <a:r>
                <a:rPr lang="en-US" dirty="0"/>
                <a:t> January 15, 2018</a:t>
              </a:r>
            </a:p>
          </p:txBody>
        </p:sp>
      </p:grpSp>
      <p:grpSp>
        <p:nvGrpSpPr>
          <p:cNvPr id="11" name="Group 10"/>
          <p:cNvGrpSpPr/>
          <p:nvPr/>
        </p:nvGrpSpPr>
        <p:grpSpPr>
          <a:xfrm>
            <a:off x="3255264" y="1989229"/>
            <a:ext cx="5918313" cy="4795619"/>
            <a:chOff x="3255264" y="1989229"/>
            <a:chExt cx="5918313" cy="4795619"/>
          </a:xfrm>
        </p:grpSpPr>
        <p:sp>
          <p:nvSpPr>
            <p:cNvPr id="9" name="Rectangle 8"/>
            <p:cNvSpPr/>
            <p:nvPr/>
          </p:nvSpPr>
          <p:spPr>
            <a:xfrm>
              <a:off x="4308969" y="1989229"/>
              <a:ext cx="4864608" cy="44769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p:cNvSpPr/>
            <p:nvPr/>
          </p:nvSpPr>
          <p:spPr>
            <a:xfrm>
              <a:off x="3255264" y="4590288"/>
              <a:ext cx="2889504" cy="219456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p:cNvSpPr txBox="1"/>
          <p:nvPr/>
        </p:nvSpPr>
        <p:spPr>
          <a:xfrm>
            <a:off x="4579450" y="2422096"/>
            <a:ext cx="583814" cy="369332"/>
          </a:xfrm>
          <a:prstGeom prst="rect">
            <a:avLst/>
          </a:prstGeom>
          <a:noFill/>
        </p:spPr>
        <p:txBody>
          <a:bodyPr wrap="none" rtlCol="0">
            <a:spAutoFit/>
          </a:bodyPr>
          <a:lstStyle/>
          <a:p>
            <a:r>
              <a:rPr lang="en-US" b="1" dirty="0">
                <a:solidFill>
                  <a:srgbClr val="C00000"/>
                </a:solidFill>
              </a:rPr>
              <a:t>74%</a:t>
            </a:r>
          </a:p>
        </p:txBody>
      </p:sp>
      <p:sp>
        <p:nvSpPr>
          <p:cNvPr id="4" name="Slide Number Placeholder 3">
            <a:extLst>
              <a:ext uri="{FF2B5EF4-FFF2-40B4-BE49-F238E27FC236}">
                <a16:creationId xmlns:a16="http://schemas.microsoft.com/office/drawing/2014/main" id="{3B16FE1F-392E-6383-D770-431D6999FA2D}"/>
              </a:ext>
            </a:extLst>
          </p:cNvPr>
          <p:cNvSpPr>
            <a:spLocks noGrp="1"/>
          </p:cNvSpPr>
          <p:nvPr>
            <p:ph type="sldNum" sz="quarter" idx="12"/>
          </p:nvPr>
        </p:nvSpPr>
        <p:spPr/>
        <p:txBody>
          <a:bodyPr/>
          <a:lstStyle/>
          <a:p>
            <a:fld id="{3B9F2244-9A50-AE4D-AE61-8B44ECB34D6B}" type="slidenum">
              <a:rPr lang="en-US" smtClean="0"/>
              <a:t>34</a:t>
            </a:fld>
            <a:endParaRPr lang="en-US"/>
          </a:p>
        </p:txBody>
      </p:sp>
      <p:sp>
        <p:nvSpPr>
          <p:cNvPr id="5" name="Rectangle 4">
            <a:extLst>
              <a:ext uri="{FF2B5EF4-FFF2-40B4-BE49-F238E27FC236}">
                <a16:creationId xmlns:a16="http://schemas.microsoft.com/office/drawing/2014/main" id="{6EAAEEDC-4983-4F64-869A-FB90F3896011}"/>
              </a:ext>
            </a:extLst>
          </p:cNvPr>
          <p:cNvSpPr/>
          <p:nvPr/>
        </p:nvSpPr>
        <p:spPr>
          <a:xfrm>
            <a:off x="4443984" y="1536192"/>
            <a:ext cx="3716980" cy="3693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4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R</a:t>
            </a:r>
          </a:p>
        </p:txBody>
      </p:sp>
      <p:sp>
        <p:nvSpPr>
          <p:cNvPr id="6" name="Rectangle 5"/>
          <p:cNvSpPr/>
          <p:nvPr/>
        </p:nvSpPr>
        <p:spPr>
          <a:xfrm>
            <a:off x="242170" y="1086291"/>
            <a:ext cx="11519770" cy="4524315"/>
          </a:xfrm>
          <a:prstGeom prst="rect">
            <a:avLst/>
          </a:prstGeom>
        </p:spPr>
        <p:txBody>
          <a:bodyPr wrap="square">
            <a:spAutoFit/>
          </a:bodyPr>
          <a:lstStyle/>
          <a:p>
            <a:pPr marL="457200" indent="-457200" fontAlgn="base">
              <a:buFont typeface="Arial" charset="0"/>
              <a:buChar char="•"/>
            </a:pPr>
            <a:r>
              <a:rPr lang="en-US" sz="3200" dirty="0"/>
              <a:t>R is an open and free statistical programming language that focuses on stats and graphics</a:t>
            </a:r>
          </a:p>
          <a:p>
            <a:pPr marL="457200" indent="-457200" fontAlgn="base">
              <a:buFont typeface="Arial" charset="0"/>
              <a:buChar char="•"/>
            </a:pPr>
            <a:endParaRPr lang="en-US" sz="3200" dirty="0"/>
          </a:p>
          <a:p>
            <a:pPr marL="457200" indent="-457200" fontAlgn="base">
              <a:buFont typeface="Arial" charset="0"/>
              <a:buChar char="•"/>
            </a:pPr>
            <a:r>
              <a:rPr lang="en-US" sz="3200" dirty="0"/>
              <a:t>It works very similarly on all major operating systems </a:t>
            </a:r>
          </a:p>
          <a:p>
            <a:pPr marL="457200" indent="-457200" fontAlgn="base">
              <a:buFont typeface="Arial" charset="0"/>
              <a:buChar char="•"/>
            </a:pPr>
            <a:endParaRPr lang="en-US" sz="3200" dirty="0"/>
          </a:p>
          <a:p>
            <a:pPr marL="457200" indent="-457200" fontAlgn="base">
              <a:buFont typeface="Arial" charset="0"/>
              <a:buChar char="•"/>
            </a:pPr>
            <a:r>
              <a:rPr lang="en-US" sz="3200" dirty="0"/>
              <a:t>It’s also a full-fledged high level programming language (similar to Python)</a:t>
            </a:r>
          </a:p>
          <a:p>
            <a:pPr marL="457200" indent="-457200" fontAlgn="base">
              <a:buFont typeface="Arial" charset="0"/>
              <a:buChar char="•"/>
            </a:pPr>
            <a:endParaRPr lang="en-US" sz="3200" dirty="0"/>
          </a:p>
          <a:p>
            <a:pPr marL="457200" indent="-457200" fontAlgn="base">
              <a:buFont typeface="Arial" charset="0"/>
              <a:buChar char="•"/>
            </a:pPr>
            <a:r>
              <a:rPr lang="en-US" sz="3200" dirty="0"/>
              <a:t>Very popular in industry so looks great on a CV.</a:t>
            </a:r>
          </a:p>
        </p:txBody>
      </p:sp>
      <p:sp>
        <p:nvSpPr>
          <p:cNvPr id="3" name="Slide Number Placeholder 2">
            <a:extLst>
              <a:ext uri="{FF2B5EF4-FFF2-40B4-BE49-F238E27FC236}">
                <a16:creationId xmlns:a16="http://schemas.microsoft.com/office/drawing/2014/main" id="{F71752F7-33AF-3730-5EDB-0AF8A5B62FBD}"/>
              </a:ext>
            </a:extLst>
          </p:cNvPr>
          <p:cNvSpPr>
            <a:spLocks noGrp="1"/>
          </p:cNvSpPr>
          <p:nvPr>
            <p:ph type="sldNum" sz="quarter" idx="12"/>
          </p:nvPr>
        </p:nvSpPr>
        <p:spPr/>
        <p:txBody>
          <a:bodyPr/>
          <a:lstStyle/>
          <a:p>
            <a:fld id="{3B9F2244-9A50-AE4D-AE61-8B44ECB34D6B}" type="slidenum">
              <a:rPr lang="en-US" smtClean="0"/>
              <a:t>35</a:t>
            </a:fld>
            <a:endParaRPr lang="en-US"/>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5509200"/>
          </a:xfrm>
          <a:prstGeom prst="rect">
            <a:avLst/>
          </a:prstGeom>
        </p:spPr>
        <p:txBody>
          <a:bodyPr wrap="square">
            <a:spAutoFit/>
          </a:bodyPr>
          <a:lstStyle/>
          <a:p>
            <a:pPr marL="514350" indent="-514350" fontAlgn="base">
              <a:buFont typeface="+mj-lt"/>
              <a:buAutoNum type="arabicPeriod"/>
            </a:pPr>
            <a:r>
              <a:rPr lang="en-US" sz="3200" dirty="0"/>
              <a:t>Many statistical approaches have been implemented in the R environment.</a:t>
            </a:r>
          </a:p>
          <a:p>
            <a:pPr marL="514350" indent="-514350" fontAlgn="base">
              <a:buFont typeface="+mj-lt"/>
              <a:buAutoNum type="arabicPeriod"/>
            </a:pPr>
            <a:endParaRPr lang="en-US" sz="3200" dirty="0"/>
          </a:p>
          <a:p>
            <a:pPr marL="514350" indent="-514350" fontAlgn="base">
              <a:buFont typeface="+mj-lt"/>
              <a:buAutoNum type="arabicPeriod"/>
            </a:pPr>
            <a:r>
              <a:rPr lang="en-US" sz="3200" dirty="0"/>
              <a:t>Because it’s open source, there are no proprietary secrets, as might be hiding in commercially available statistical packages.</a:t>
            </a:r>
          </a:p>
          <a:p>
            <a:pPr marL="514350" indent="-514350" fontAlgn="base">
              <a:buFont typeface="+mj-lt"/>
              <a:buAutoNum type="arabicPeriod"/>
            </a:pPr>
            <a:endParaRPr lang="en-US" sz="3200" dirty="0"/>
          </a:p>
          <a:p>
            <a:pPr marL="514350" indent="-514350" fontAlgn="base">
              <a:buFont typeface="+mj-lt"/>
              <a:buAutoNum type="arabicPeriod"/>
            </a:pPr>
            <a:r>
              <a:rPr lang="en-US" sz="3200" dirty="0"/>
              <a:t>Any program written in R will have access to all of R’s tools for statistics and graphing.</a:t>
            </a:r>
          </a:p>
          <a:p>
            <a:pPr marL="514350" indent="-514350" fontAlgn="base">
              <a:buFont typeface="+mj-lt"/>
              <a:buAutoNum type="arabicPeriod"/>
            </a:pPr>
            <a:endParaRPr lang="en-US" sz="3200" dirty="0"/>
          </a:p>
          <a:p>
            <a:pPr marL="514350" indent="-514350" fontAlgn="base">
              <a:buFont typeface="+mj-lt"/>
              <a:buAutoNum type="arabicPeriod"/>
            </a:pPr>
            <a:r>
              <a:rPr lang="en-US" sz="3200" dirty="0"/>
              <a:t>New methods of analysis are being implemented in R by the scientists developing the methods.</a:t>
            </a:r>
          </a:p>
        </p:txBody>
      </p:sp>
      <p:sp>
        <p:nvSpPr>
          <p:cNvPr id="3" name="Slide Number Placeholder 2">
            <a:extLst>
              <a:ext uri="{FF2B5EF4-FFF2-40B4-BE49-F238E27FC236}">
                <a16:creationId xmlns:a16="http://schemas.microsoft.com/office/drawing/2014/main" id="{1FBB1CED-3C86-D16C-6AF2-A42DA6C8D19C}"/>
              </a:ext>
            </a:extLst>
          </p:cNvPr>
          <p:cNvSpPr>
            <a:spLocks noGrp="1"/>
          </p:cNvSpPr>
          <p:nvPr>
            <p:ph type="sldNum" sz="quarter" idx="12"/>
          </p:nvPr>
        </p:nvSpPr>
        <p:spPr/>
        <p:txBody>
          <a:bodyPr/>
          <a:lstStyle/>
          <a:p>
            <a:fld id="{3B9F2244-9A50-AE4D-AE61-8B44ECB34D6B}" type="slidenum">
              <a:rPr lang="en-US" smtClean="0"/>
              <a:t>36</a:t>
            </a:fld>
            <a:endParaRPr lang="en-US"/>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4832092"/>
          </a:xfrm>
          <a:prstGeom prst="rect">
            <a:avLst/>
          </a:prstGeom>
        </p:spPr>
        <p:txBody>
          <a:bodyPr wrap="square">
            <a:spAutoFit/>
          </a:bodyPr>
          <a:lstStyle/>
          <a:p>
            <a:pPr marL="514350" indent="-514350" fontAlgn="base">
              <a:buFont typeface="+mj-lt"/>
              <a:buAutoNum type="arabicPeriod" startAt="5"/>
            </a:pPr>
            <a:r>
              <a:rPr lang="en-US" sz="2800" dirty="0"/>
              <a:t>If you use R you can include a script with your manuscript </a:t>
            </a:r>
            <a:r>
              <a:rPr lang="en-US" sz="2800" dirty="0">
                <a:hlinkClick r:id="rId2"/>
              </a:rPr>
              <a:t>example</a:t>
            </a:r>
            <a:endParaRPr lang="en-US" sz="2800" dirty="0"/>
          </a:p>
          <a:p>
            <a:pPr lvl="2" fontAlgn="base"/>
            <a:r>
              <a:rPr lang="en-US" sz="2800" dirty="0"/>
              <a:t>Reproducibility / Open science</a:t>
            </a:r>
          </a:p>
          <a:p>
            <a:pPr lvl="2" fontAlgn="base"/>
            <a:r>
              <a:rPr lang="en-US" sz="2800" dirty="0"/>
              <a:t>Reviewing</a:t>
            </a:r>
          </a:p>
          <a:p>
            <a:pPr lvl="2" fontAlgn="base"/>
            <a:r>
              <a:rPr lang="en-US" sz="2800" dirty="0"/>
              <a:t>Revising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Many methods (mixed models, quantitative genetics, etc.) are only available in R.</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PLOTTING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Once you’ve learned one language you can learn others more easily.</a:t>
            </a:r>
          </a:p>
        </p:txBody>
      </p:sp>
      <p:sp>
        <p:nvSpPr>
          <p:cNvPr id="3" name="Slide Number Placeholder 2">
            <a:extLst>
              <a:ext uri="{FF2B5EF4-FFF2-40B4-BE49-F238E27FC236}">
                <a16:creationId xmlns:a16="http://schemas.microsoft.com/office/drawing/2014/main" id="{8F848021-BC95-923D-202C-C17D39999144}"/>
              </a:ext>
            </a:extLst>
          </p:cNvPr>
          <p:cNvSpPr>
            <a:spLocks noGrp="1"/>
          </p:cNvSpPr>
          <p:nvPr>
            <p:ph type="sldNum" sz="quarter" idx="12"/>
          </p:nvPr>
        </p:nvSpPr>
        <p:spPr/>
        <p:txBody>
          <a:bodyPr/>
          <a:lstStyle/>
          <a:p>
            <a:fld id="{3B9F2244-9A50-AE4D-AE61-8B44ECB34D6B}" type="slidenum">
              <a:rPr lang="en-US" smtClean="0"/>
              <a:t>37</a:t>
            </a:fld>
            <a:endParaRPr lang="en-US"/>
          </a:p>
        </p:txBody>
      </p:sp>
    </p:spTree>
    <p:extLst>
      <p:ext uri="{BB962C8B-B14F-4D97-AF65-F5344CB8AC3E}">
        <p14:creationId xmlns:p14="http://schemas.microsoft.com/office/powerpoint/2010/main" val="19259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Downsides of R</a:t>
            </a:r>
          </a:p>
        </p:txBody>
      </p:sp>
      <p:sp>
        <p:nvSpPr>
          <p:cNvPr id="3" name="TextBox 2"/>
          <p:cNvSpPr txBox="1"/>
          <p:nvPr/>
        </p:nvSpPr>
        <p:spPr>
          <a:xfrm>
            <a:off x="512064" y="1298448"/>
            <a:ext cx="9544729" cy="3539430"/>
          </a:xfrm>
          <a:prstGeom prst="rect">
            <a:avLst/>
          </a:prstGeom>
          <a:noFill/>
        </p:spPr>
        <p:txBody>
          <a:bodyPr wrap="none" rtlCol="0">
            <a:spAutoFit/>
          </a:bodyPr>
          <a:lstStyle/>
          <a:p>
            <a:pPr marL="457200" indent="-457200">
              <a:buFont typeface="Arial" charset="0"/>
              <a:buChar char="•"/>
            </a:pPr>
            <a:r>
              <a:rPr lang="en-US" sz="2800" dirty="0"/>
              <a:t>Learning curve</a:t>
            </a:r>
          </a:p>
          <a:p>
            <a:pPr marL="457200" indent="-457200">
              <a:buFont typeface="Arial" charset="0"/>
              <a:buChar char="•"/>
            </a:pPr>
            <a:r>
              <a:rPr lang="en-US" sz="2800" dirty="0"/>
              <a:t>Anyone can make a package - so there is some junk out there</a:t>
            </a:r>
          </a:p>
          <a:p>
            <a:pPr marL="457200" indent="-457200">
              <a:buFont typeface="Arial" charset="0"/>
              <a:buChar char="•"/>
            </a:pPr>
            <a:r>
              <a:rPr lang="en-US" sz="2800" dirty="0"/>
              <a:t>Memory issues</a:t>
            </a:r>
          </a:p>
          <a:p>
            <a:pPr marL="457200" indent="-457200">
              <a:buFont typeface="Arial" charset="0"/>
              <a:buChar char="•"/>
            </a:pPr>
            <a:r>
              <a:rPr lang="en-US" sz="2800" dirty="0"/>
              <a:t>No language lasts forever and no language can do everything</a:t>
            </a:r>
          </a:p>
          <a:p>
            <a:pPr marL="1828800" lvl="3" indent="-457200">
              <a:buFont typeface="Courier New" charset="0"/>
              <a:buChar char="o"/>
            </a:pPr>
            <a:r>
              <a:rPr lang="en-US" sz="2800" dirty="0"/>
              <a:t>Python</a:t>
            </a:r>
          </a:p>
          <a:p>
            <a:pPr marL="1828800" lvl="3" indent="-457200">
              <a:buFont typeface="Courier New" charset="0"/>
              <a:buChar char="o"/>
            </a:pPr>
            <a:r>
              <a:rPr lang="en-US" sz="2800" dirty="0" err="1"/>
              <a:t>Awk</a:t>
            </a:r>
            <a:endParaRPr lang="en-US" sz="2800" dirty="0"/>
          </a:p>
          <a:p>
            <a:pPr marL="1828800" lvl="3" indent="-457200">
              <a:buFont typeface="Courier New" charset="0"/>
              <a:buChar char="o"/>
            </a:pPr>
            <a:r>
              <a:rPr lang="en-US" sz="2800" dirty="0"/>
              <a:t>Julia</a:t>
            </a:r>
          </a:p>
          <a:p>
            <a:endParaRPr lang="en-US" sz="2800" dirty="0"/>
          </a:p>
        </p:txBody>
      </p:sp>
      <p:sp>
        <p:nvSpPr>
          <p:cNvPr id="4" name="Slide Number Placeholder 3">
            <a:extLst>
              <a:ext uri="{FF2B5EF4-FFF2-40B4-BE49-F238E27FC236}">
                <a16:creationId xmlns:a16="http://schemas.microsoft.com/office/drawing/2014/main" id="{763B47A0-5122-7935-E73E-5266335A688C}"/>
              </a:ext>
            </a:extLst>
          </p:cNvPr>
          <p:cNvSpPr>
            <a:spLocks noGrp="1"/>
          </p:cNvSpPr>
          <p:nvPr>
            <p:ph type="sldNum" sz="quarter" idx="12"/>
          </p:nvPr>
        </p:nvSpPr>
        <p:spPr/>
        <p:txBody>
          <a:bodyPr/>
          <a:lstStyle/>
          <a:p>
            <a:fld id="{3B9F2244-9A50-AE4D-AE61-8B44ECB34D6B}" type="slidenum">
              <a:rPr lang="en-US" smtClean="0"/>
              <a:t>38</a:t>
            </a:fld>
            <a:endParaRPr lang="en-US"/>
          </a:p>
        </p:txBody>
      </p:sp>
    </p:spTree>
    <p:extLst>
      <p:ext uri="{BB962C8B-B14F-4D97-AF65-F5344CB8AC3E}">
        <p14:creationId xmlns:p14="http://schemas.microsoft.com/office/powerpoint/2010/main" val="80469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582594" y="4698702"/>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61356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2257"/>
          </a:xfrm>
          <a:solidFill>
            <a:schemeClr val="tx1"/>
          </a:solidFill>
        </p:spPr>
        <p:txBody>
          <a:bodyPr>
            <a:normAutofit fontScale="90000"/>
          </a:bodyPr>
          <a:lstStyle/>
          <a:p>
            <a:pPr algn="ctr"/>
            <a:r>
              <a:rPr lang="en-US" b="1" dirty="0">
                <a:solidFill>
                  <a:schemeClr val="bg1"/>
                </a:solidFill>
              </a:rPr>
              <a:t>You all</a:t>
            </a: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4</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C4974331-4709-420C-4D49-C450858F4F77}"/>
              </a:ext>
            </a:extLst>
          </p:cNvPr>
          <p:cNvSpPr txBox="1"/>
          <p:nvPr/>
        </p:nvSpPr>
        <p:spPr>
          <a:xfrm>
            <a:off x="546143" y="1475057"/>
            <a:ext cx="7072203" cy="3477875"/>
          </a:xfrm>
          <a:prstGeom prst="rect">
            <a:avLst/>
          </a:prstGeom>
          <a:noFill/>
        </p:spPr>
        <p:txBody>
          <a:bodyPr wrap="square" rtlCol="0">
            <a:spAutoFit/>
          </a:bodyPr>
          <a:lstStyle/>
          <a:p>
            <a:r>
              <a:rPr lang="en-US" sz="4400" b="1" dirty="0"/>
              <a:t>Majors?</a:t>
            </a:r>
          </a:p>
          <a:p>
            <a:endParaRPr lang="en-US" sz="4400" b="1" dirty="0"/>
          </a:p>
          <a:p>
            <a:r>
              <a:rPr lang="en-US" sz="4400" b="1" dirty="0"/>
              <a:t>First Semester?</a:t>
            </a:r>
          </a:p>
          <a:p>
            <a:endParaRPr lang="en-US" sz="4400" b="1" dirty="0"/>
          </a:p>
          <a:p>
            <a:r>
              <a:rPr lang="en-US" sz="4400" b="1" dirty="0"/>
              <a:t>What do you hope to learn?</a:t>
            </a:r>
          </a:p>
        </p:txBody>
      </p:sp>
    </p:spTree>
    <p:extLst>
      <p:ext uri="{BB962C8B-B14F-4D97-AF65-F5344CB8AC3E}">
        <p14:creationId xmlns:p14="http://schemas.microsoft.com/office/powerpoint/2010/main" val="68875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sp>
        <p:nvSpPr>
          <p:cNvPr id="4" name="Rectangle 3"/>
          <p:cNvSpPr/>
          <p:nvPr/>
        </p:nvSpPr>
        <p:spPr>
          <a:xfrm>
            <a:off x="256391" y="1153057"/>
            <a:ext cx="11801138" cy="1077218"/>
          </a:xfrm>
          <a:prstGeom prst="rect">
            <a:avLst/>
          </a:prstGeom>
        </p:spPr>
        <p:txBody>
          <a:bodyPr wrap="square">
            <a:spAutoFit/>
          </a:bodyPr>
          <a:lstStyle/>
          <a:p>
            <a:pPr algn="ctr" fontAlgn="base"/>
            <a:r>
              <a:rPr lang="en-US" sz="3200" i="1" dirty="0"/>
              <a:t>Much of modern statistics was an offshoot of genetics and evolution</a:t>
            </a:r>
          </a:p>
          <a:p>
            <a:pPr algn="ctr" fontAlgn="base"/>
            <a:endParaRPr lang="en-US" sz="3200" dirty="0"/>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753" y="3507625"/>
            <a:ext cx="1474417" cy="25671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0" name="TextBox 9"/>
          <p:cNvSpPr txBox="1"/>
          <p:nvPr/>
        </p:nvSpPr>
        <p:spPr>
          <a:xfrm>
            <a:off x="9964598" y="2584138"/>
            <a:ext cx="1584729" cy="923330"/>
          </a:xfrm>
          <a:prstGeom prst="rect">
            <a:avLst/>
          </a:prstGeom>
          <a:noFill/>
        </p:spPr>
        <p:txBody>
          <a:bodyPr wrap="none" rtlCol="0">
            <a:spAutoFit/>
          </a:bodyPr>
          <a:lstStyle/>
          <a:p>
            <a:pPr algn="ctr"/>
            <a:r>
              <a:rPr lang="en-US" dirty="0"/>
              <a:t> S. WRIGHT</a:t>
            </a:r>
          </a:p>
          <a:p>
            <a:pPr algn="ctr"/>
            <a:r>
              <a:rPr lang="en-US" dirty="0"/>
              <a:t>1889-1988</a:t>
            </a:r>
          </a:p>
          <a:p>
            <a:pPr algn="ctr"/>
            <a:r>
              <a:rPr lang="en-US" dirty="0"/>
              <a:t>PATH ANALYSIS</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13" name="TextBox 12">
            <a:extLst>
              <a:ext uri="{FF2B5EF4-FFF2-40B4-BE49-F238E27FC236}">
                <a16:creationId xmlns:a16="http://schemas.microsoft.com/office/drawing/2014/main" id="{E63699A9-9D9F-D6BE-36B2-4BB4093D32B7}"/>
              </a:ext>
            </a:extLst>
          </p:cNvPr>
          <p:cNvSpPr txBox="1"/>
          <p:nvPr/>
        </p:nvSpPr>
        <p:spPr>
          <a:xfrm>
            <a:off x="7597987" y="6074757"/>
            <a:ext cx="3656932" cy="646331"/>
          </a:xfrm>
          <a:prstGeom prst="rect">
            <a:avLst/>
          </a:prstGeom>
          <a:noFill/>
        </p:spPr>
        <p:txBody>
          <a:bodyPr wrap="square">
            <a:spAutoFit/>
          </a:bodyPr>
          <a:lstStyle/>
          <a:p>
            <a:r>
              <a:rPr lang="en-US" sz="1800" i="1" dirty="0"/>
              <a:t>1900 rediscovery of Mendel’s work was motivating problem.</a:t>
            </a:r>
            <a:endParaRPr lang="en-US" dirty="0"/>
          </a:p>
        </p:txBody>
      </p:sp>
      <p:sp>
        <p:nvSpPr>
          <p:cNvPr id="3" name="Slide Number Placeholder 2">
            <a:extLst>
              <a:ext uri="{FF2B5EF4-FFF2-40B4-BE49-F238E27FC236}">
                <a16:creationId xmlns:a16="http://schemas.microsoft.com/office/drawing/2014/main" id="{B365C585-7BC6-86B9-CE6D-90B85F96C0E4}"/>
              </a:ext>
            </a:extLst>
          </p:cNvPr>
          <p:cNvSpPr>
            <a:spLocks noGrp="1"/>
          </p:cNvSpPr>
          <p:nvPr>
            <p:ph type="sldNum" sz="quarter" idx="12"/>
          </p:nvPr>
        </p:nvSpPr>
        <p:spPr/>
        <p:txBody>
          <a:bodyPr/>
          <a:lstStyle/>
          <a:p>
            <a:fld id="{3B9F2244-9A50-AE4D-AE61-8B44ECB34D6B}" type="slidenum">
              <a:rPr lang="en-US" smtClean="0"/>
              <a:t>40</a:t>
            </a:fld>
            <a:endParaRPr lang="en-US"/>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3" name="Slide Number Placeholder 2">
            <a:extLst>
              <a:ext uri="{FF2B5EF4-FFF2-40B4-BE49-F238E27FC236}">
                <a16:creationId xmlns:a16="http://schemas.microsoft.com/office/drawing/2014/main" id="{8A59EBBA-EA1C-7B97-8A07-97E6BE9DF438}"/>
              </a:ext>
            </a:extLst>
          </p:cNvPr>
          <p:cNvSpPr>
            <a:spLocks noGrp="1"/>
          </p:cNvSpPr>
          <p:nvPr>
            <p:ph type="sldNum" sz="quarter" idx="12"/>
          </p:nvPr>
        </p:nvSpPr>
        <p:spPr/>
        <p:txBody>
          <a:bodyPr/>
          <a:lstStyle/>
          <a:p>
            <a:fld id="{3B9F2244-9A50-AE4D-AE61-8B44ECB34D6B}" type="slidenum">
              <a:rPr lang="en-US" smtClean="0"/>
              <a:t>41</a:t>
            </a:fld>
            <a:endParaRPr lang="en-US"/>
          </a:p>
        </p:txBody>
      </p:sp>
    </p:spTree>
    <p:extLst>
      <p:ext uri="{BB962C8B-B14F-4D97-AF65-F5344CB8AC3E}">
        <p14:creationId xmlns:p14="http://schemas.microsoft.com/office/powerpoint/2010/main" val="297290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disgraceful history of biostatistics</a:t>
            </a:r>
          </a:p>
        </p:txBody>
      </p:sp>
      <p:sp>
        <p:nvSpPr>
          <p:cNvPr id="4" name="Rectangle 3"/>
          <p:cNvSpPr/>
          <p:nvPr/>
        </p:nvSpPr>
        <p:spPr>
          <a:xfrm>
            <a:off x="256391" y="1153057"/>
            <a:ext cx="11801138" cy="4031873"/>
          </a:xfrm>
          <a:prstGeom prst="rect">
            <a:avLst/>
          </a:prstGeom>
        </p:spPr>
        <p:txBody>
          <a:bodyPr wrap="square">
            <a:spAutoFit/>
          </a:bodyPr>
          <a:lstStyle/>
          <a:p>
            <a:pPr marL="457200" indent="-457200" fontAlgn="base">
              <a:buFont typeface="Arial" panose="020B0604020202020204" pitchFamily="34" charset="0"/>
              <a:buChar char="•"/>
            </a:pPr>
            <a:r>
              <a:rPr lang="en-US" sz="3200" dirty="0"/>
              <a:t>Much of statistics was developed with the idea of showing that we could measure, scientifically analyze, and improve the “quality” of humans.</a:t>
            </a:r>
          </a:p>
          <a:p>
            <a:pPr marL="457200" indent="-457200" fontAlgn="base">
              <a:buFont typeface="Arial" panose="020B0604020202020204" pitchFamily="34" charset="0"/>
              <a:buChar char="•"/>
            </a:pPr>
            <a:r>
              <a:rPr lang="en-US" sz="3200" dirty="0"/>
              <a:t>The majority of geneticists and statisticians in the early 1900s were proponents of eugenics. </a:t>
            </a:r>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r>
              <a:rPr lang="en-US" sz="3200" dirty="0"/>
              <a:t>What are the problems with this</a:t>
            </a:r>
          </a:p>
          <a:p>
            <a:pPr lvl="1" fontAlgn="base"/>
            <a:r>
              <a:rPr lang="en-US" sz="3200" dirty="0">
                <a:solidFill>
                  <a:srgbClr val="C00000"/>
                </a:solidFill>
              </a:rPr>
              <a:t>scientific/ethical</a:t>
            </a:r>
          </a:p>
        </p:txBody>
      </p:sp>
      <p:pic>
        <p:nvPicPr>
          <p:cNvPr id="1026" name="Picture 2" descr="She Has Her Mother's Laugh: The Powers, Perversions, and Potential of Heredity by [Carl Zimmer]">
            <a:hlinkClick r:id="rId2"/>
            <a:extLst>
              <a:ext uri="{FF2B5EF4-FFF2-40B4-BE49-F238E27FC236}">
                <a16:creationId xmlns:a16="http://schemas.microsoft.com/office/drawing/2014/main" id="{74EEDD20-0D72-A848-BB70-B6A712C44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333" y="3540367"/>
            <a:ext cx="1966039" cy="29698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00579E6-A7BE-DC12-6A74-DEF2165BA566}"/>
              </a:ext>
            </a:extLst>
          </p:cNvPr>
          <p:cNvSpPr>
            <a:spLocks noGrp="1"/>
          </p:cNvSpPr>
          <p:nvPr>
            <p:ph type="sldNum" sz="quarter" idx="12"/>
          </p:nvPr>
        </p:nvSpPr>
        <p:spPr/>
        <p:txBody>
          <a:bodyPr/>
          <a:lstStyle/>
          <a:p>
            <a:fld id="{3B9F2244-9A50-AE4D-AE61-8B44ECB34D6B}" type="slidenum">
              <a:rPr lang="en-US" smtClean="0"/>
              <a:t>42</a:t>
            </a:fld>
            <a:endParaRPr lang="en-US"/>
          </a:p>
        </p:txBody>
      </p:sp>
    </p:spTree>
    <p:extLst>
      <p:ext uri="{BB962C8B-B14F-4D97-AF65-F5344CB8AC3E}">
        <p14:creationId xmlns:p14="http://schemas.microsoft.com/office/powerpoint/2010/main" val="17475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Landscape of generative AI</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43</a:t>
            </a:fld>
            <a:endParaRPr lang="en-US"/>
          </a:p>
        </p:txBody>
      </p:sp>
      <p:pic>
        <p:nvPicPr>
          <p:cNvPr id="12" name="Picture 11">
            <a:extLst>
              <a:ext uri="{FF2B5EF4-FFF2-40B4-BE49-F238E27FC236}">
                <a16:creationId xmlns:a16="http://schemas.microsoft.com/office/drawing/2014/main" id="{36DA9F5E-EFFC-35AC-612C-0AE4BDF210B2}"/>
              </a:ext>
            </a:extLst>
          </p:cNvPr>
          <p:cNvPicPr>
            <a:picLocks noChangeAspect="1"/>
          </p:cNvPicPr>
          <p:nvPr/>
        </p:nvPicPr>
        <p:blipFill>
          <a:blip r:embed="rId3"/>
          <a:stretch>
            <a:fillRect/>
          </a:stretch>
        </p:blipFill>
        <p:spPr>
          <a:xfrm>
            <a:off x="134938" y="1041756"/>
            <a:ext cx="5751512" cy="1312426"/>
          </a:xfrm>
          <a:prstGeom prst="rect">
            <a:avLst/>
          </a:prstGeom>
          <a:ln>
            <a:solidFill>
              <a:srgbClr val="FF0000"/>
            </a:solidFill>
          </a:ln>
        </p:spPr>
      </p:pic>
      <p:pic>
        <p:nvPicPr>
          <p:cNvPr id="10" name="Picture 9">
            <a:extLst>
              <a:ext uri="{FF2B5EF4-FFF2-40B4-BE49-F238E27FC236}">
                <a16:creationId xmlns:a16="http://schemas.microsoft.com/office/drawing/2014/main" id="{444637D8-702E-45AB-2640-F71F438B1EDD}"/>
              </a:ext>
            </a:extLst>
          </p:cNvPr>
          <p:cNvPicPr>
            <a:picLocks noChangeAspect="1"/>
          </p:cNvPicPr>
          <p:nvPr/>
        </p:nvPicPr>
        <p:blipFill>
          <a:blip r:embed="rId4"/>
          <a:stretch>
            <a:fillRect/>
          </a:stretch>
        </p:blipFill>
        <p:spPr>
          <a:xfrm>
            <a:off x="1265237" y="2282462"/>
            <a:ext cx="6469063" cy="1415108"/>
          </a:xfrm>
          <a:prstGeom prst="rect">
            <a:avLst/>
          </a:prstGeom>
          <a:ln>
            <a:solidFill>
              <a:srgbClr val="FF0000"/>
            </a:solidFill>
          </a:ln>
        </p:spPr>
      </p:pic>
      <p:pic>
        <p:nvPicPr>
          <p:cNvPr id="16" name="Picture 15">
            <a:extLst>
              <a:ext uri="{FF2B5EF4-FFF2-40B4-BE49-F238E27FC236}">
                <a16:creationId xmlns:a16="http://schemas.microsoft.com/office/drawing/2014/main" id="{4213947B-2E2E-2921-64D3-2A253FE30FD0}"/>
              </a:ext>
            </a:extLst>
          </p:cNvPr>
          <p:cNvPicPr>
            <a:picLocks noChangeAspect="1"/>
          </p:cNvPicPr>
          <p:nvPr/>
        </p:nvPicPr>
        <p:blipFill>
          <a:blip r:embed="rId5"/>
          <a:stretch>
            <a:fillRect/>
          </a:stretch>
        </p:blipFill>
        <p:spPr>
          <a:xfrm>
            <a:off x="3010694" y="3625850"/>
            <a:ext cx="7302500" cy="1320800"/>
          </a:xfrm>
          <a:prstGeom prst="rect">
            <a:avLst/>
          </a:prstGeom>
          <a:ln>
            <a:solidFill>
              <a:srgbClr val="FF0000"/>
            </a:solidFill>
          </a:ln>
        </p:spPr>
      </p:pic>
      <p:pic>
        <p:nvPicPr>
          <p:cNvPr id="14" name="Picture 13">
            <a:extLst>
              <a:ext uri="{FF2B5EF4-FFF2-40B4-BE49-F238E27FC236}">
                <a16:creationId xmlns:a16="http://schemas.microsoft.com/office/drawing/2014/main" id="{9D1F23C5-D233-3B97-E6E7-D8D5B1673B58}"/>
              </a:ext>
            </a:extLst>
          </p:cNvPr>
          <p:cNvPicPr>
            <a:picLocks noChangeAspect="1"/>
          </p:cNvPicPr>
          <p:nvPr/>
        </p:nvPicPr>
        <p:blipFill>
          <a:blip r:embed="rId6"/>
          <a:stretch>
            <a:fillRect/>
          </a:stretch>
        </p:blipFill>
        <p:spPr>
          <a:xfrm>
            <a:off x="4578351" y="4857750"/>
            <a:ext cx="7480300" cy="1498600"/>
          </a:xfrm>
          <a:prstGeom prst="rect">
            <a:avLst/>
          </a:prstGeom>
          <a:ln>
            <a:solidFill>
              <a:srgbClr val="FF0000"/>
            </a:solidFill>
          </a:ln>
        </p:spPr>
      </p:pic>
    </p:spTree>
    <p:extLst>
      <p:ext uri="{BB962C8B-B14F-4D97-AF65-F5344CB8AC3E}">
        <p14:creationId xmlns:p14="http://schemas.microsoft.com/office/powerpoint/2010/main" val="782433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Large Language Models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44</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Trained on most of the words humans have stored electronically.</a:t>
            </a:r>
          </a:p>
          <a:p>
            <a:pPr marL="285750" indent="-285750">
              <a:buFont typeface="Arial" panose="020B0604020202020204" pitchFamily="34" charset="0"/>
              <a:buChar char="•"/>
            </a:pPr>
            <a:r>
              <a:rPr lang="en-US" sz="2800" dirty="0"/>
              <a:t>The results can be shockingly good if what you need to produce is similar to many products in the training dataset.</a:t>
            </a:r>
          </a:p>
          <a:p>
            <a:pPr marL="285750" indent="-285750">
              <a:buFont typeface="Arial" panose="020B0604020202020204" pitchFamily="34" charset="0"/>
              <a:buChar char="•"/>
            </a:pPr>
            <a:r>
              <a:rPr lang="en-US" sz="2800" dirty="0"/>
              <a:t>At their core, LLMs lack understanding of what they are doing, so they can and do produce nonsensical, incorrect responses. (Hallucination)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Collaboration</a:t>
            </a:r>
          </a:p>
          <a:p>
            <a:pPr marL="285750" indent="-285750">
              <a:buFont typeface="Arial" panose="020B0604020202020204" pitchFamily="34" charset="0"/>
              <a:buChar char="•"/>
            </a:pPr>
            <a:r>
              <a:rPr lang="en-US" sz="2800" dirty="0"/>
              <a:t>Understanding</a:t>
            </a:r>
          </a:p>
          <a:p>
            <a:pPr marL="285750" indent="-285750">
              <a:buFont typeface="Arial" panose="020B0604020202020204" pitchFamily="34" charset="0"/>
              <a:buChar char="•"/>
            </a:pPr>
            <a:r>
              <a:rPr lang="en-US" sz="2800" dirty="0"/>
              <a:t>Responsibility</a:t>
            </a:r>
          </a:p>
          <a:p>
            <a:pPr marL="285750" indent="-285750">
              <a:buFont typeface="Arial" panose="020B0604020202020204" pitchFamily="34" charset="0"/>
              <a:buChar char="•"/>
            </a:pPr>
            <a:r>
              <a:rPr lang="en-US" sz="2800" dirty="0"/>
              <a:t>Reputation</a:t>
            </a:r>
          </a:p>
        </p:txBody>
      </p:sp>
    </p:spTree>
    <p:extLst>
      <p:ext uri="{BB962C8B-B14F-4D97-AF65-F5344CB8AC3E}">
        <p14:creationId xmlns:p14="http://schemas.microsoft.com/office/powerpoint/2010/main" val="953995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General Advice</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45</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Do not use in any class to directly generate answers unless told to do so</a:t>
            </a:r>
          </a:p>
          <a:p>
            <a:pPr marL="285750" indent="-285750">
              <a:buFont typeface="Arial" panose="020B0604020202020204" pitchFamily="34" charset="0"/>
              <a:buChar char="•"/>
            </a:pPr>
            <a:r>
              <a:rPr lang="en-US" sz="2800" dirty="0"/>
              <a:t>Do use it to get additional explanations of topics</a:t>
            </a:r>
          </a:p>
          <a:p>
            <a:pPr marL="285750" indent="-285750">
              <a:buFont typeface="Arial" panose="020B0604020202020204" pitchFamily="34" charset="0"/>
              <a:buChar char="•"/>
            </a:pPr>
            <a:r>
              <a:rPr lang="en-US" sz="2800" dirty="0"/>
              <a:t>Do use it to get examples of ideas, approaches, etc.</a:t>
            </a:r>
          </a:p>
          <a:p>
            <a:pPr marL="285750" indent="-285750">
              <a:buFont typeface="Arial" panose="020B0604020202020204" pitchFamily="34" charset="0"/>
              <a:buChar char="•"/>
            </a:pPr>
            <a:r>
              <a:rPr lang="en-US" sz="2800" dirty="0"/>
              <a:t>Do not use it to find scientific literature</a:t>
            </a:r>
          </a:p>
          <a:p>
            <a:pPr marL="285750" indent="-285750">
              <a:buFont typeface="Arial" panose="020B0604020202020204" pitchFamily="34" charset="0"/>
              <a:buChar char="•"/>
            </a:pPr>
            <a:r>
              <a:rPr lang="en-US" sz="2800" dirty="0"/>
              <a:t>Do use it to troubleshoot improve code</a:t>
            </a:r>
          </a:p>
          <a:p>
            <a:pPr marL="285750" indent="-285750">
              <a:buFont typeface="Arial" panose="020B0604020202020204" pitchFamily="34" charset="0"/>
              <a:buChar char="•"/>
            </a:pPr>
            <a:r>
              <a:rPr lang="en-US" sz="2800" dirty="0"/>
              <a:t>Do not use it to write your code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865830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Rules for this class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46</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We will not use it for the first 1/3 or so of the class.</a:t>
            </a:r>
          </a:p>
          <a:p>
            <a:pPr marL="285750" indent="-285750">
              <a:buFont typeface="Arial" panose="020B0604020202020204" pitchFamily="34" charset="0"/>
              <a:buChar char="•"/>
            </a:pPr>
            <a:r>
              <a:rPr lang="en-US" sz="2800" dirty="0"/>
              <a:t>I will tell you explicitly when you are allowed to use it. </a:t>
            </a:r>
          </a:p>
          <a:p>
            <a:pPr marL="285750" indent="-285750">
              <a:buFont typeface="Arial" panose="020B0604020202020204" pitchFamily="34" charset="0"/>
              <a:buChar char="•"/>
            </a:pPr>
            <a:r>
              <a:rPr lang="en-US" sz="2800" dirty="0"/>
              <a:t>Do not use it if you are not 100% certain that I have said it is ok.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770799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Future Classes</a:t>
            </a:r>
          </a:p>
        </p:txBody>
      </p:sp>
      <p:sp>
        <p:nvSpPr>
          <p:cNvPr id="6" name="Rectangle 5"/>
          <p:cNvSpPr/>
          <p:nvPr/>
        </p:nvSpPr>
        <p:spPr>
          <a:xfrm>
            <a:off x="242170" y="1086291"/>
            <a:ext cx="11519770" cy="3662541"/>
          </a:xfrm>
          <a:prstGeom prst="rect">
            <a:avLst/>
          </a:prstGeom>
        </p:spPr>
        <p:txBody>
          <a:bodyPr wrap="square">
            <a:spAutoFit/>
          </a:bodyPr>
          <a:lstStyle/>
          <a:p>
            <a:pPr marL="514350" indent="-514350" fontAlgn="base">
              <a:buFont typeface="+mj-lt"/>
              <a:buAutoNum type="arabicPeriod"/>
            </a:pPr>
            <a:r>
              <a:rPr lang="en-US" sz="3200" dirty="0"/>
              <a:t>Install R and </a:t>
            </a:r>
            <a:r>
              <a:rPr lang="en-US" sz="3200" dirty="0" err="1"/>
              <a:t>Rstudio</a:t>
            </a:r>
            <a:r>
              <a:rPr lang="en-US" sz="3200" dirty="0"/>
              <a:t> on the computer you will use this semester</a:t>
            </a:r>
          </a:p>
          <a:p>
            <a:pPr marL="514350" indent="-514350" fontAlgn="base">
              <a:buFont typeface="+mj-lt"/>
              <a:buAutoNum type="arabicPeriod"/>
            </a:pPr>
            <a:r>
              <a:rPr lang="en-US" sz="3200" b="1" dirty="0"/>
              <a:t>See me if you have problems installing it.</a:t>
            </a:r>
          </a:p>
          <a:p>
            <a:pPr fontAlgn="base"/>
            <a:endParaRPr lang="en-US" sz="2800" b="1" dirty="0">
              <a:solidFill>
                <a:srgbClr val="C00000"/>
              </a:solidFill>
            </a:endParaRPr>
          </a:p>
          <a:p>
            <a:pPr fontAlgn="base"/>
            <a:r>
              <a:rPr lang="en-US" sz="2800" b="1" dirty="0">
                <a:solidFill>
                  <a:schemeClr val="bg1">
                    <a:lumMod val="65000"/>
                  </a:schemeClr>
                </a:solidFill>
              </a:rPr>
              <a:t>You can bring your laptop to class to follow along on coding that I do in front of you but this is not a requirement. Our room has insufficient plugs so charge ahead of time. </a:t>
            </a:r>
            <a:r>
              <a:rPr lang="en-US" sz="2800" b="1" dirty="0">
                <a:solidFill>
                  <a:srgbClr val="C00000"/>
                </a:solidFill>
              </a:rPr>
              <a:t>I expect you to practice outside of class and come to practice sessions if you have problems.</a:t>
            </a:r>
          </a:p>
          <a:p>
            <a:pPr fontAlgn="base"/>
            <a:endParaRPr lang="en-US" sz="2800" b="1" dirty="0">
              <a:solidFill>
                <a:srgbClr val="C00000"/>
              </a:solidFill>
            </a:endParaRPr>
          </a:p>
        </p:txBody>
      </p:sp>
      <p:sp>
        <p:nvSpPr>
          <p:cNvPr id="3" name="Slide Number Placeholder 2">
            <a:extLst>
              <a:ext uri="{FF2B5EF4-FFF2-40B4-BE49-F238E27FC236}">
                <a16:creationId xmlns:a16="http://schemas.microsoft.com/office/drawing/2014/main" id="{6EDE3445-E400-8B58-DA26-652648B7F3F1}"/>
              </a:ext>
            </a:extLst>
          </p:cNvPr>
          <p:cNvSpPr>
            <a:spLocks noGrp="1"/>
          </p:cNvSpPr>
          <p:nvPr>
            <p:ph type="sldNum" sz="quarter" idx="12"/>
          </p:nvPr>
        </p:nvSpPr>
        <p:spPr/>
        <p:txBody>
          <a:bodyPr/>
          <a:lstStyle/>
          <a:p>
            <a:fld id="{3B9F2244-9A50-AE4D-AE61-8B44ECB34D6B}" type="slidenum">
              <a:rPr lang="en-US" smtClean="0"/>
              <a:t>47</a:t>
            </a:fld>
            <a:endParaRPr lang="en-US"/>
          </a:p>
        </p:txBody>
      </p:sp>
    </p:spTree>
    <p:extLst>
      <p:ext uri="{BB962C8B-B14F-4D97-AF65-F5344CB8AC3E}">
        <p14:creationId xmlns:p14="http://schemas.microsoft.com/office/powerpoint/2010/main" val="1896396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211135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C651764-00ED-816F-0B0C-2B5786941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5D7EF-42D9-2A26-2C53-53248B04892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B7006833-8FC5-EC64-84CC-347CA8D5EC8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5</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4145680B-78E2-5ED1-CE86-905EF0EBD140}"/>
              </a:ext>
            </a:extLst>
          </p:cNvPr>
          <p:cNvSpPr txBox="1"/>
          <p:nvPr/>
        </p:nvSpPr>
        <p:spPr>
          <a:xfrm>
            <a:off x="546143" y="1475057"/>
            <a:ext cx="11282691" cy="1446550"/>
          </a:xfrm>
          <a:prstGeom prst="rect">
            <a:avLst/>
          </a:prstGeom>
          <a:noFill/>
        </p:spPr>
        <p:txBody>
          <a:bodyPr wrap="square" rtlCol="0">
            <a:spAutoFit/>
          </a:bodyPr>
          <a:lstStyle/>
          <a:p>
            <a:r>
              <a:rPr lang="en-US" sz="4400" b="1" dirty="0"/>
              <a:t>What is the biggest revolution in the sciences in the last 100 years?</a:t>
            </a:r>
          </a:p>
        </p:txBody>
      </p:sp>
    </p:spTree>
    <p:extLst>
      <p:ext uri="{BB962C8B-B14F-4D97-AF65-F5344CB8AC3E}">
        <p14:creationId xmlns:p14="http://schemas.microsoft.com/office/powerpoint/2010/main" val="720610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2744451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598492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266397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8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2675342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B6FD319-FA01-4989-69FC-7F97F8C5E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2880-3384-8412-FE1D-954E4B1CDCE7}"/>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F4B8F4E0-8941-1940-56FD-668AFE88D6EA}"/>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6</a:t>
            </a:fld>
            <a:endParaRPr lang="en-US" b="1" dirty="0">
              <a:solidFill>
                <a:schemeClr val="tx1">
                  <a:lumMod val="65000"/>
                  <a:lumOff val="35000"/>
                </a:schemeClr>
              </a:solidFill>
            </a:endParaRPr>
          </a:p>
        </p:txBody>
      </p:sp>
      <p:pic>
        <p:nvPicPr>
          <p:cNvPr id="3" name="Picture 2" descr="A screenshot of a computer&#10;&#10;AI-generated content may be incorrect.">
            <a:extLst>
              <a:ext uri="{FF2B5EF4-FFF2-40B4-BE49-F238E27FC236}">
                <a16:creationId xmlns:a16="http://schemas.microsoft.com/office/drawing/2014/main" id="{14280CBA-AD9A-41B7-F52C-D678B63BEEA0}"/>
              </a:ext>
            </a:extLst>
          </p:cNvPr>
          <p:cNvPicPr>
            <a:picLocks noChangeAspect="1"/>
          </p:cNvPicPr>
          <p:nvPr/>
        </p:nvPicPr>
        <p:blipFill>
          <a:blip r:embed="rId3"/>
          <a:stretch>
            <a:fillRect/>
          </a:stretch>
        </p:blipFill>
        <p:spPr>
          <a:xfrm>
            <a:off x="1212277" y="1120510"/>
            <a:ext cx="9767445" cy="5235840"/>
          </a:xfrm>
          <a:prstGeom prst="rect">
            <a:avLst/>
          </a:prstGeom>
        </p:spPr>
      </p:pic>
    </p:spTree>
    <p:extLst>
      <p:ext uri="{BB962C8B-B14F-4D97-AF65-F5344CB8AC3E}">
        <p14:creationId xmlns:p14="http://schemas.microsoft.com/office/powerpoint/2010/main" val="270415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43D1DE7-BCA8-922A-D34A-EFAB2B753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E6EA1-D603-DECE-06E6-1DFE8D99DA3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28678E43-5D9A-2C8C-97FB-C86494966B1F}"/>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7</a:t>
            </a:fld>
            <a:endParaRPr lang="en-US" b="1" dirty="0">
              <a:solidFill>
                <a:schemeClr val="tx1">
                  <a:lumMod val="65000"/>
                  <a:lumOff val="35000"/>
                </a:schemeClr>
              </a:solidFill>
            </a:endParaRPr>
          </a:p>
        </p:txBody>
      </p:sp>
      <p:sp>
        <p:nvSpPr>
          <p:cNvPr id="4" name="TextBox 3">
            <a:extLst>
              <a:ext uri="{FF2B5EF4-FFF2-40B4-BE49-F238E27FC236}">
                <a16:creationId xmlns:a16="http://schemas.microsoft.com/office/drawing/2014/main" id="{640A8C3F-447C-B093-8D06-B7F84A2C9607}"/>
              </a:ext>
            </a:extLst>
          </p:cNvPr>
          <p:cNvSpPr txBox="1"/>
          <p:nvPr/>
        </p:nvSpPr>
        <p:spPr>
          <a:xfrm>
            <a:off x="546143" y="1475057"/>
            <a:ext cx="11282691" cy="769441"/>
          </a:xfrm>
          <a:prstGeom prst="rect">
            <a:avLst/>
          </a:prstGeom>
          <a:noFill/>
        </p:spPr>
        <p:txBody>
          <a:bodyPr wrap="square" rtlCol="0">
            <a:spAutoFit/>
          </a:bodyPr>
          <a:lstStyle/>
          <a:p>
            <a:r>
              <a:rPr lang="en-US" sz="4400" b="1" dirty="0"/>
              <a:t>What is the correct roll of AI in science?</a:t>
            </a:r>
          </a:p>
        </p:txBody>
      </p:sp>
    </p:spTree>
    <p:extLst>
      <p:ext uri="{BB962C8B-B14F-4D97-AF65-F5344CB8AC3E}">
        <p14:creationId xmlns:p14="http://schemas.microsoft.com/office/powerpoint/2010/main" val="398622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1229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405169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37251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Installing R and </a:t>
            </a:r>
            <a:r>
              <a:rPr lang="en-US" b="1" dirty="0" err="1">
                <a:solidFill>
                  <a:schemeClr val="bg1"/>
                </a:solidFill>
              </a:rPr>
              <a:t>RStudio</a:t>
            </a:r>
            <a:endParaRPr lang="en-US" b="1" dirty="0">
              <a:solidFill>
                <a:schemeClr val="bg1"/>
              </a:solidFill>
            </a:endParaRPr>
          </a:p>
        </p:txBody>
      </p:sp>
      <p:sp>
        <p:nvSpPr>
          <p:cNvPr id="6" name="Rectangle 5"/>
          <p:cNvSpPr/>
          <p:nvPr/>
        </p:nvSpPr>
        <p:spPr>
          <a:xfrm>
            <a:off x="242170" y="1086291"/>
            <a:ext cx="11519770" cy="5693866"/>
          </a:xfrm>
          <a:prstGeom prst="rect">
            <a:avLst/>
          </a:prstGeom>
        </p:spPr>
        <p:txBody>
          <a:bodyPr wrap="square">
            <a:spAutoFit/>
          </a:bodyPr>
          <a:lstStyle/>
          <a:p>
            <a:pPr fontAlgn="base"/>
            <a:r>
              <a:rPr lang="en-US" sz="2800" b="1" dirty="0"/>
              <a:t>Installing R</a:t>
            </a:r>
            <a:endParaRPr lang="en-US" sz="2800" dirty="0"/>
          </a:p>
          <a:p>
            <a:pPr marL="514350" indent="-514350" fontAlgn="base">
              <a:buFont typeface="+mj-lt"/>
              <a:buAutoNum type="arabicPeriod"/>
            </a:pPr>
            <a:r>
              <a:rPr lang="en-US" sz="2800" dirty="0"/>
              <a:t>Go to the </a:t>
            </a:r>
            <a:r>
              <a:rPr lang="en-US" sz="2800" dirty="0">
                <a:hlinkClick r:id="rId2"/>
              </a:rPr>
              <a:t>R homepage</a:t>
            </a:r>
            <a:r>
              <a:rPr lang="en-US" sz="2800" dirty="0"/>
              <a:t> and click download R.</a:t>
            </a:r>
          </a:p>
          <a:p>
            <a:pPr marL="514350" indent="-514350" fontAlgn="base">
              <a:buFont typeface="+mj-lt"/>
              <a:buAutoNum type="arabicPeriod"/>
            </a:pPr>
            <a:r>
              <a:rPr lang="en-US" sz="2800" dirty="0"/>
              <a:t>Pick a mirror that is in Texas or at least in the United States.</a:t>
            </a:r>
          </a:p>
          <a:p>
            <a:pPr marL="514350" indent="-514350" fontAlgn="base">
              <a:buFont typeface="+mj-lt"/>
              <a:buAutoNum type="arabicPeriod"/>
            </a:pPr>
            <a:r>
              <a:rPr lang="en-US" sz="2800" dirty="0"/>
              <a:t>Select the correct version for your system and follow the prompts.</a:t>
            </a:r>
          </a:p>
          <a:p>
            <a:pPr fontAlgn="base"/>
            <a:endParaRPr lang="en-US" sz="2800" b="1" dirty="0"/>
          </a:p>
          <a:p>
            <a:pPr fontAlgn="base"/>
            <a:r>
              <a:rPr lang="en-US" sz="2800" b="1" dirty="0"/>
              <a:t>Installing </a:t>
            </a:r>
            <a:r>
              <a:rPr lang="en-US" sz="2800" b="1" dirty="0" err="1"/>
              <a:t>Rstudio</a:t>
            </a:r>
            <a:endParaRPr lang="en-US" sz="2800" dirty="0"/>
          </a:p>
          <a:p>
            <a:pPr marL="514350" indent="-514350" fontAlgn="base">
              <a:buFont typeface="+mj-lt"/>
              <a:buAutoNum type="arabicPeriod"/>
            </a:pPr>
            <a:r>
              <a:rPr lang="en-US" sz="2800" dirty="0"/>
              <a:t>Go to the </a:t>
            </a:r>
            <a:r>
              <a:rPr lang="en-US" sz="2800" dirty="0">
                <a:hlinkClick r:id="rId3"/>
              </a:rPr>
              <a:t>RStudio homepage</a:t>
            </a:r>
            <a:r>
              <a:rPr lang="en-US" sz="2800" dirty="0"/>
              <a:t> and click on the download link below the free version of </a:t>
            </a:r>
            <a:r>
              <a:rPr lang="en-US" sz="2800" dirty="0" err="1"/>
              <a:t>RStudio</a:t>
            </a:r>
            <a:r>
              <a:rPr lang="en-US" sz="2800" dirty="0"/>
              <a:t> Desktop.</a:t>
            </a:r>
          </a:p>
          <a:p>
            <a:pPr marL="514350" indent="-514350" fontAlgn="base">
              <a:buFont typeface="+mj-lt"/>
              <a:buAutoNum type="arabicPeriod"/>
            </a:pPr>
            <a:r>
              <a:rPr lang="en-US" sz="2800" dirty="0"/>
              <a:t>Select the correct version for your system and follow the prompts.</a:t>
            </a:r>
          </a:p>
          <a:p>
            <a:pPr marL="514350" indent="-514350" fontAlgn="base">
              <a:buFont typeface="+mj-lt"/>
              <a:buAutoNum type="arabicPeriod"/>
            </a:pPr>
            <a:endParaRPr lang="en-US" sz="2800" dirty="0"/>
          </a:p>
          <a:p>
            <a:pPr fontAlgn="base"/>
            <a:r>
              <a:rPr lang="en-US" sz="2800" b="1" dirty="0"/>
              <a:t>How you will be learning</a:t>
            </a:r>
          </a:p>
          <a:p>
            <a:pPr marL="514350" indent="-514350" fontAlgn="base">
              <a:buFont typeface="+mj-lt"/>
              <a:buAutoNum type="arabicPeriod"/>
            </a:pPr>
            <a:r>
              <a:rPr lang="en-US" sz="2800" dirty="0"/>
              <a:t>I will code live in front of you, I will have some days times that we set aside extra time for help. HOMEWORK!</a:t>
            </a:r>
          </a:p>
        </p:txBody>
      </p:sp>
      <p:sp>
        <p:nvSpPr>
          <p:cNvPr id="3" name="Slide Number Placeholder 2">
            <a:extLst>
              <a:ext uri="{FF2B5EF4-FFF2-40B4-BE49-F238E27FC236}">
                <a16:creationId xmlns:a16="http://schemas.microsoft.com/office/drawing/2014/main" id="{A35AC09E-CD0D-CFDB-DB7C-2CB17E61F93F}"/>
              </a:ext>
            </a:extLst>
          </p:cNvPr>
          <p:cNvSpPr>
            <a:spLocks noGrp="1"/>
          </p:cNvSpPr>
          <p:nvPr>
            <p:ph type="sldNum" sz="quarter" idx="12"/>
          </p:nvPr>
        </p:nvSpPr>
        <p:spPr/>
        <p:txBody>
          <a:bodyPr/>
          <a:lstStyle/>
          <a:p>
            <a:fld id="{3B9F2244-9A50-AE4D-AE61-8B44ECB34D6B}" type="slidenum">
              <a:rPr lang="en-US" smtClean="0"/>
              <a:t>78</a:t>
            </a:fld>
            <a:endParaRPr lang="en-US"/>
          </a:p>
        </p:txBody>
      </p:sp>
    </p:spTree>
    <p:extLst>
      <p:ext uri="{BB962C8B-B14F-4D97-AF65-F5344CB8AC3E}">
        <p14:creationId xmlns:p14="http://schemas.microsoft.com/office/powerpoint/2010/main" val="1688892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Basics of R</a:t>
            </a:r>
          </a:p>
        </p:txBody>
      </p:sp>
      <p:sp>
        <p:nvSpPr>
          <p:cNvPr id="6" name="Rectangle 5"/>
          <p:cNvSpPr/>
          <p:nvPr/>
        </p:nvSpPr>
        <p:spPr>
          <a:xfrm>
            <a:off x="242170" y="1086291"/>
            <a:ext cx="11519770" cy="584775"/>
          </a:xfrm>
          <a:prstGeom prst="rect">
            <a:avLst/>
          </a:prstGeom>
        </p:spPr>
        <p:txBody>
          <a:bodyPr wrap="square">
            <a:spAutoFit/>
          </a:bodyPr>
          <a:lstStyle/>
          <a:p>
            <a:pPr marL="514350" indent="-514350" fontAlgn="base">
              <a:buFont typeface="+mj-lt"/>
              <a:buAutoNum type="arabicPeriod"/>
            </a:pPr>
            <a:r>
              <a:rPr lang="en-US" sz="3200" dirty="0"/>
              <a:t>Demo R</a:t>
            </a:r>
            <a:endParaRPr lang="en-US" sz="3200" dirty="0">
              <a:solidFill>
                <a:srgbClr val="C00000"/>
              </a:solidFill>
            </a:endParaRPr>
          </a:p>
        </p:txBody>
      </p:sp>
      <p:sp>
        <p:nvSpPr>
          <p:cNvPr id="3" name="TextBox 2">
            <a:extLst>
              <a:ext uri="{FF2B5EF4-FFF2-40B4-BE49-F238E27FC236}">
                <a16:creationId xmlns:a16="http://schemas.microsoft.com/office/drawing/2014/main" id="{EA5370BC-2F40-B04A-9D53-A69486845990}"/>
              </a:ext>
            </a:extLst>
          </p:cNvPr>
          <p:cNvSpPr txBox="1"/>
          <p:nvPr/>
        </p:nvSpPr>
        <p:spPr>
          <a:xfrm>
            <a:off x="117231" y="1746742"/>
            <a:ext cx="1992634" cy="4524315"/>
          </a:xfrm>
          <a:prstGeom prst="rect">
            <a:avLst/>
          </a:prstGeom>
          <a:noFill/>
        </p:spPr>
        <p:txBody>
          <a:bodyPr wrap="square" rtlCol="0">
            <a:spAutoFit/>
          </a:bodyPr>
          <a:lstStyle/>
          <a:p>
            <a:r>
              <a:rPr lang="en-US" b="1" dirty="0"/>
              <a:t>Data structures</a:t>
            </a:r>
          </a:p>
          <a:p>
            <a:pPr marL="285750" indent="-285750">
              <a:buFont typeface="Arial" panose="020B0604020202020204" pitchFamily="34" charset="0"/>
              <a:buChar char="•"/>
            </a:pPr>
            <a:r>
              <a:rPr lang="en-US" dirty="0"/>
              <a:t>vector</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err="1"/>
              <a:t>dataframe</a:t>
            </a:r>
            <a:endParaRPr lang="en-US" dirty="0"/>
          </a:p>
          <a:p>
            <a:pPr marL="285750" indent="-285750">
              <a:buFont typeface="Arial" panose="020B0604020202020204" pitchFamily="34" charset="0"/>
              <a:buChar char="•"/>
            </a:pPr>
            <a:r>
              <a:rPr lang="en-US" dirty="0"/>
              <a:t>list</a:t>
            </a:r>
          </a:p>
          <a:p>
            <a:endParaRPr lang="en-US" dirty="0"/>
          </a:p>
          <a:p>
            <a:r>
              <a:rPr lang="en-US" b="1" dirty="0"/>
              <a:t>Data types</a:t>
            </a:r>
          </a:p>
          <a:p>
            <a:pPr marL="285750" indent="-285750">
              <a:buFont typeface="Arial" panose="020B0604020202020204" pitchFamily="34" charset="0"/>
              <a:buChar char="•"/>
            </a:pPr>
            <a:r>
              <a:rPr lang="en-US" dirty="0"/>
              <a:t>numeric</a:t>
            </a:r>
          </a:p>
          <a:p>
            <a:pPr marL="285750" indent="-285750">
              <a:buFont typeface="Arial" panose="020B0604020202020204" pitchFamily="34" charset="0"/>
              <a:buChar char="•"/>
            </a:pPr>
            <a:r>
              <a:rPr lang="en-US" dirty="0"/>
              <a:t>character</a:t>
            </a:r>
          </a:p>
          <a:p>
            <a:pPr marL="285750" indent="-285750">
              <a:buFont typeface="Arial" panose="020B0604020202020204" pitchFamily="34" charset="0"/>
              <a:buChar char="•"/>
            </a:pPr>
            <a:r>
              <a:rPr lang="en-US" dirty="0"/>
              <a:t>logical</a:t>
            </a:r>
          </a:p>
          <a:p>
            <a:pPr marL="285750" indent="-285750">
              <a:buFont typeface="Arial" panose="020B0604020202020204" pitchFamily="34" charset="0"/>
              <a:buChar char="•"/>
            </a:pPr>
            <a:r>
              <a:rPr lang="en-US" dirty="0"/>
              <a:t>factor</a:t>
            </a:r>
          </a:p>
          <a:p>
            <a:endParaRPr lang="en-US" dirty="0"/>
          </a:p>
          <a:p>
            <a:r>
              <a:rPr lang="en-US" b="1" dirty="0"/>
              <a:t>Control elements</a:t>
            </a:r>
          </a:p>
          <a:p>
            <a:pPr marL="285750" indent="-285750">
              <a:buFont typeface="Arial" panose="020B0604020202020204" pitchFamily="34" charset="0"/>
              <a:buChar char="•"/>
            </a:pPr>
            <a:r>
              <a:rPr lang="en-US" dirty="0"/>
              <a:t>for</a:t>
            </a:r>
          </a:p>
          <a:p>
            <a:pPr marL="285750" indent="-285750">
              <a:buFont typeface="Arial" panose="020B0604020202020204" pitchFamily="34" charset="0"/>
              <a:buChar char="•"/>
            </a:pPr>
            <a:r>
              <a:rPr lang="en-US" dirty="0"/>
              <a:t>if</a:t>
            </a:r>
          </a:p>
          <a:p>
            <a:pPr marL="285750" indent="-285750">
              <a:buFont typeface="Arial" panose="020B0604020202020204" pitchFamily="34" charset="0"/>
              <a:buChar char="•"/>
            </a:pPr>
            <a:r>
              <a:rPr lang="en-US" dirty="0"/>
              <a:t>while</a:t>
            </a:r>
          </a:p>
        </p:txBody>
      </p:sp>
      <p:sp>
        <p:nvSpPr>
          <p:cNvPr id="4" name="Rectangle 3">
            <a:extLst>
              <a:ext uri="{FF2B5EF4-FFF2-40B4-BE49-F238E27FC236}">
                <a16:creationId xmlns:a16="http://schemas.microsoft.com/office/drawing/2014/main" id="{A62A0382-28E6-074C-9878-AAF3EDFEB9C9}"/>
              </a:ext>
            </a:extLst>
          </p:cNvPr>
          <p:cNvSpPr/>
          <p:nvPr/>
        </p:nvSpPr>
        <p:spPr>
          <a:xfrm>
            <a:off x="2182950" y="1767967"/>
            <a:ext cx="2836985" cy="5355312"/>
          </a:xfrm>
          <a:prstGeom prst="rect">
            <a:avLst/>
          </a:prstGeom>
        </p:spPr>
        <p:txBody>
          <a:bodyPr wrap="square">
            <a:spAutoFit/>
          </a:bodyPr>
          <a:lstStyle/>
          <a:p>
            <a:r>
              <a:rPr lang="en-US" b="1" dirty="0"/>
              <a:t>Common functions</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a:t>list</a:t>
            </a:r>
          </a:p>
          <a:p>
            <a:pPr marL="285750" indent="-285750">
              <a:buFont typeface="Arial" panose="020B0604020202020204" pitchFamily="34" charset="0"/>
              <a:buChar char="•"/>
            </a:pPr>
            <a:r>
              <a:rPr lang="en-US" dirty="0"/>
              <a:t>sum</a:t>
            </a:r>
          </a:p>
          <a:p>
            <a:pPr marL="285750" indent="-285750">
              <a:buFont typeface="Arial" panose="020B0604020202020204" pitchFamily="34" charset="0"/>
              <a:buChar char="•"/>
            </a:pPr>
            <a:r>
              <a:rPr lang="en-US" dirty="0"/>
              <a:t>mean</a:t>
            </a:r>
          </a:p>
          <a:p>
            <a:pPr marL="285750" indent="-285750">
              <a:buFont typeface="Arial" panose="020B0604020202020204" pitchFamily="34" charset="0"/>
              <a:buChar char="•"/>
            </a:pPr>
            <a:r>
              <a:rPr lang="en-US" dirty="0" err="1"/>
              <a:t>sd</a:t>
            </a:r>
            <a:endParaRPr lang="en-US" dirty="0"/>
          </a:p>
          <a:p>
            <a:pPr marL="285750" indent="-285750">
              <a:buFont typeface="Arial" panose="020B0604020202020204" pitchFamily="34" charset="0"/>
              <a:buChar char="•"/>
            </a:pPr>
            <a:r>
              <a:rPr lang="en-US" dirty="0"/>
              <a:t>sqrt</a:t>
            </a:r>
          </a:p>
          <a:p>
            <a:pPr marL="285750" indent="-285750">
              <a:buFont typeface="Arial" panose="020B0604020202020204" pitchFamily="34" charset="0"/>
              <a:buChar char="•"/>
            </a:pPr>
            <a:r>
              <a:rPr lang="en-US" dirty="0"/>
              <a:t>abs</a:t>
            </a:r>
          </a:p>
          <a:p>
            <a:pPr marL="285750" indent="-285750">
              <a:buFont typeface="Arial" panose="020B0604020202020204" pitchFamily="34" charset="0"/>
              <a:buChar char="•"/>
            </a:pPr>
            <a:r>
              <a:rPr lang="en-US" dirty="0"/>
              <a:t>paste</a:t>
            </a:r>
          </a:p>
          <a:p>
            <a:pPr marL="285750" indent="-285750">
              <a:buFont typeface="Arial" panose="020B0604020202020204" pitchFamily="34" charset="0"/>
              <a:buChar char="•"/>
            </a:pPr>
            <a:r>
              <a:rPr lang="en-US" dirty="0" err="1"/>
              <a:t>rnorm</a:t>
            </a:r>
            <a:endParaRPr lang="en-US" dirty="0"/>
          </a:p>
          <a:p>
            <a:pPr marL="285750" indent="-285750">
              <a:buFont typeface="Arial" panose="020B0604020202020204" pitchFamily="34" charset="0"/>
              <a:buChar char="•"/>
            </a:pPr>
            <a:r>
              <a:rPr lang="en-US" dirty="0" err="1"/>
              <a:t>rbinom</a:t>
            </a:r>
            <a:endParaRPr lang="en-US" dirty="0"/>
          </a:p>
          <a:p>
            <a:pPr marL="285750" indent="-285750">
              <a:buFont typeface="Arial" panose="020B0604020202020204" pitchFamily="34" charset="0"/>
              <a:buChar char="•"/>
            </a:pPr>
            <a:r>
              <a:rPr lang="en-US" dirty="0" err="1"/>
              <a:t>rexp</a:t>
            </a:r>
            <a:endParaRPr lang="en-US" dirty="0"/>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a:t>rep</a:t>
            </a:r>
          </a:p>
          <a:p>
            <a:pPr marL="285750" indent="-285750">
              <a:buFont typeface="Arial" panose="020B0604020202020204" pitchFamily="34" charset="0"/>
              <a:buChar char="•"/>
            </a:pPr>
            <a:r>
              <a:rPr lang="en-US" dirty="0"/>
              <a:t>data</a:t>
            </a:r>
          </a:p>
          <a:p>
            <a:pPr marL="285750" indent="-285750">
              <a:buFont typeface="Arial" panose="020B0604020202020204" pitchFamily="34" charset="0"/>
              <a:buChar char="•"/>
            </a:pPr>
            <a:r>
              <a:rPr lang="en-US" dirty="0"/>
              <a:t>Help</a:t>
            </a:r>
          </a:p>
          <a:p>
            <a:pPr marL="285750" indent="-285750">
              <a:buFont typeface="Arial" panose="020B0604020202020204" pitchFamily="34" charset="0"/>
              <a:buChar char="•"/>
            </a:pPr>
            <a:r>
              <a:rPr lang="en-US" dirty="0"/>
              <a:t>which</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2587008-1256-034B-950B-DDB507EE93B2}"/>
              </a:ext>
            </a:extLst>
          </p:cNvPr>
          <p:cNvSpPr/>
          <p:nvPr/>
        </p:nvSpPr>
        <p:spPr>
          <a:xfrm>
            <a:off x="4255316" y="1777472"/>
            <a:ext cx="3493477" cy="4524315"/>
          </a:xfrm>
          <a:prstGeom prst="rect">
            <a:avLst/>
          </a:prstGeom>
        </p:spPr>
        <p:txBody>
          <a:bodyPr wrap="square">
            <a:spAutoFit/>
          </a:bodyPr>
          <a:lstStyle/>
          <a:p>
            <a:r>
              <a:rPr lang="en-US" b="1" dirty="0"/>
              <a:t>Basic base R plotting functions</a:t>
            </a:r>
          </a:p>
          <a:p>
            <a:pPr marL="285750" indent="-285750">
              <a:buFont typeface="Arial" panose="020B0604020202020204" pitchFamily="34" charset="0"/>
              <a:buChar char="•"/>
            </a:pPr>
            <a:r>
              <a:rPr lang="en-US" dirty="0"/>
              <a:t>hist</a:t>
            </a:r>
          </a:p>
          <a:p>
            <a:pPr marL="285750" indent="-285750">
              <a:buFont typeface="Arial" panose="020B0604020202020204" pitchFamily="34" charset="0"/>
              <a:buChar char="•"/>
            </a:pPr>
            <a:r>
              <a:rPr lang="en-US" dirty="0"/>
              <a:t>plot</a:t>
            </a:r>
          </a:p>
          <a:p>
            <a:pPr marL="285750" indent="-285750">
              <a:buFont typeface="Arial" panose="020B0604020202020204" pitchFamily="34" charset="0"/>
              <a:buChar char="•"/>
            </a:pPr>
            <a:r>
              <a:rPr lang="en-US" dirty="0"/>
              <a:t>density</a:t>
            </a:r>
          </a:p>
          <a:p>
            <a:pPr marL="285750" indent="-285750">
              <a:buFont typeface="Arial" panose="020B0604020202020204" pitchFamily="34" charset="0"/>
              <a:buChar char="•"/>
            </a:pPr>
            <a:r>
              <a:rPr lang="en-US" dirty="0" err="1"/>
              <a:t>abline</a:t>
            </a:r>
            <a:endParaRPr lang="en-US" dirty="0"/>
          </a:p>
          <a:p>
            <a:pPr marL="285750" indent="-285750">
              <a:buFont typeface="Arial" panose="020B0604020202020204" pitchFamily="34" charset="0"/>
              <a:buChar char="•"/>
            </a:pPr>
            <a:r>
              <a:rPr lang="en-US" dirty="0"/>
              <a:t>lines</a:t>
            </a:r>
          </a:p>
          <a:p>
            <a:pPr marL="285750" indent="-285750">
              <a:buFont typeface="Arial" panose="020B0604020202020204" pitchFamily="34" charset="0"/>
              <a:buChar char="•"/>
            </a:pPr>
            <a:endParaRPr lang="en-US" dirty="0"/>
          </a:p>
          <a:p>
            <a:r>
              <a:rPr lang="en-US" b="1" dirty="0"/>
              <a:t>Operators</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&gt;</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%in%</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  -  *  /  ^   %%</a:t>
            </a:r>
          </a:p>
        </p:txBody>
      </p:sp>
      <p:sp>
        <p:nvSpPr>
          <p:cNvPr id="7" name="TextBox 6">
            <a:extLst>
              <a:ext uri="{FF2B5EF4-FFF2-40B4-BE49-F238E27FC236}">
                <a16:creationId xmlns:a16="http://schemas.microsoft.com/office/drawing/2014/main" id="{B58D8B79-75AC-E746-9455-480AD8857459}"/>
              </a:ext>
            </a:extLst>
          </p:cNvPr>
          <p:cNvSpPr txBox="1"/>
          <p:nvPr/>
        </p:nvSpPr>
        <p:spPr>
          <a:xfrm>
            <a:off x="7429382" y="1346753"/>
            <a:ext cx="2869696" cy="1446550"/>
          </a:xfrm>
          <a:prstGeom prst="rect">
            <a:avLst/>
          </a:prstGeom>
          <a:noFill/>
          <a:ln>
            <a:solidFill>
              <a:schemeClr val="tx1"/>
            </a:solidFill>
          </a:ln>
        </p:spPr>
        <p:txBody>
          <a:bodyPr wrap="none" rtlCol="0">
            <a:spAutoFit/>
          </a:bodyPr>
          <a:lstStyle/>
          <a:p>
            <a:r>
              <a:rPr lang="en-US" dirty="0">
                <a:ea typeface="Arial Unicode MS" panose="020B0604020202020204" pitchFamily="34" charset="-128"/>
                <a:cs typeface="Courier New" panose="02070309020205020404" pitchFamily="49" charset="0"/>
              </a:rPr>
              <a:t>Practice</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a:p>
            <a:r>
              <a:rPr lang="en-US" sz="1400" b="1" dirty="0" err="1">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install.packages</a:t>
            </a:r>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library(“swirl”)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79</a:t>
            </a:fld>
            <a:endParaRPr lang="en-US"/>
          </a:p>
        </p:txBody>
      </p:sp>
    </p:spTree>
    <p:extLst>
      <p:ext uri="{BB962C8B-B14F-4D97-AF65-F5344CB8AC3E}">
        <p14:creationId xmlns:p14="http://schemas.microsoft.com/office/powerpoint/2010/main" val="656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24BEFE3-B670-579C-178A-054D10AE3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CCB39-E197-7CAC-5E6F-DF4DE9101524}"/>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Lets Do Something Different This Semester</a:t>
            </a:r>
          </a:p>
        </p:txBody>
      </p:sp>
      <p:sp>
        <p:nvSpPr>
          <p:cNvPr id="7" name="Slide Number Placeholder 6">
            <a:extLst>
              <a:ext uri="{FF2B5EF4-FFF2-40B4-BE49-F238E27FC236}">
                <a16:creationId xmlns:a16="http://schemas.microsoft.com/office/drawing/2014/main" id="{D2456813-5ED8-8E2D-9D57-6481B7DAF827}"/>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8</a:t>
            </a:fld>
            <a:endParaRPr lang="en-US" b="1" dirty="0">
              <a:solidFill>
                <a:schemeClr val="tx1">
                  <a:lumMod val="65000"/>
                  <a:lumOff val="35000"/>
                </a:schemeClr>
              </a:solidFill>
            </a:endParaRPr>
          </a:p>
        </p:txBody>
      </p:sp>
      <p:sp>
        <p:nvSpPr>
          <p:cNvPr id="5" name="TextBox 4">
            <a:extLst>
              <a:ext uri="{FF2B5EF4-FFF2-40B4-BE49-F238E27FC236}">
                <a16:creationId xmlns:a16="http://schemas.microsoft.com/office/drawing/2014/main" id="{7DE812F0-10D6-AD3F-B54B-1BB660F6E38E}"/>
              </a:ext>
            </a:extLst>
          </p:cNvPr>
          <p:cNvSpPr txBox="1"/>
          <p:nvPr/>
        </p:nvSpPr>
        <p:spPr>
          <a:xfrm>
            <a:off x="546143" y="1475057"/>
            <a:ext cx="11282691" cy="2800767"/>
          </a:xfrm>
          <a:prstGeom prst="rect">
            <a:avLst/>
          </a:prstGeom>
          <a:noFill/>
        </p:spPr>
        <p:txBody>
          <a:bodyPr wrap="square" rtlCol="0">
            <a:spAutoFit/>
          </a:bodyPr>
          <a:lstStyle/>
          <a:p>
            <a:r>
              <a:rPr lang="en-US" sz="4400" b="1" dirty="0"/>
              <a:t>Let's use generative AI from day one on all assignments you want. In fact, we will have assignments and lectures helping you use them better.</a:t>
            </a:r>
          </a:p>
        </p:txBody>
      </p:sp>
      <p:sp>
        <p:nvSpPr>
          <p:cNvPr id="3" name="TextBox 2">
            <a:extLst>
              <a:ext uri="{FF2B5EF4-FFF2-40B4-BE49-F238E27FC236}">
                <a16:creationId xmlns:a16="http://schemas.microsoft.com/office/drawing/2014/main" id="{AE53E68B-55AB-15CC-FF7D-AFB3FD4E3674}"/>
              </a:ext>
            </a:extLst>
          </p:cNvPr>
          <p:cNvSpPr txBox="1"/>
          <p:nvPr/>
        </p:nvSpPr>
        <p:spPr>
          <a:xfrm>
            <a:off x="454654" y="4653686"/>
            <a:ext cx="11282691" cy="584775"/>
          </a:xfrm>
          <a:prstGeom prst="rect">
            <a:avLst/>
          </a:prstGeom>
          <a:noFill/>
        </p:spPr>
        <p:txBody>
          <a:bodyPr wrap="square" rtlCol="0">
            <a:spAutoFit/>
          </a:bodyPr>
          <a:lstStyle/>
          <a:p>
            <a:r>
              <a:rPr lang="en-US" sz="3200" b="1" dirty="0"/>
              <a:t>Website: </a:t>
            </a:r>
            <a:r>
              <a:rPr lang="en-US" sz="3200" b="1" dirty="0">
                <a:hlinkClick r:id="rId3"/>
              </a:rPr>
              <a:t>coleoguy.github.io/subpages/expdes.html </a:t>
            </a:r>
            <a:endParaRPr lang="en-US" sz="3200" b="1" dirty="0"/>
          </a:p>
        </p:txBody>
      </p:sp>
    </p:spTree>
    <p:extLst>
      <p:ext uri="{BB962C8B-B14F-4D97-AF65-F5344CB8AC3E}">
        <p14:creationId xmlns:p14="http://schemas.microsoft.com/office/powerpoint/2010/main" val="364302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Now?</a:t>
            </a:r>
          </a:p>
        </p:txBody>
      </p:sp>
      <p:sp>
        <p:nvSpPr>
          <p:cNvPr id="3" name="Content Placeholder 2"/>
          <p:cNvSpPr>
            <a:spLocks noGrp="1"/>
          </p:cNvSpPr>
          <p:nvPr>
            <p:ph idx="1"/>
          </p:nvPr>
        </p:nvSpPr>
        <p:spPr/>
        <p:txBody>
          <a:bodyPr/>
          <a:lstStyle/>
          <a:p>
            <a:endParaRPr/>
          </a:p>
          <a:p>
            <a:r>
              <a:t>Generative AI is changing how science is done</a:t>
            </a:r>
          </a:p>
          <a:p>
            <a:r>
              <a:t>Biologists must adapt or risk falling behind</a:t>
            </a:r>
          </a:p>
          <a:p>
            <a:r>
              <a:t>This course prepares you to harness AI responsibly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18490</TotalTime>
  <Words>3474</Words>
  <Application>Microsoft Macintosh PowerPoint</Application>
  <PresentationFormat>Widescreen</PresentationFormat>
  <Paragraphs>592</Paragraphs>
  <Slides>79</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Arial Unicode MS</vt:lpstr>
      <vt:lpstr>Arial</vt:lpstr>
      <vt:lpstr>Calibri</vt:lpstr>
      <vt:lpstr>Calibri Light</vt:lpstr>
      <vt:lpstr>Cambria Math</vt:lpstr>
      <vt:lpstr>Courier New</vt:lpstr>
      <vt:lpstr>inherit</vt:lpstr>
      <vt:lpstr>Roboto</vt:lpstr>
      <vt:lpstr>Office Theme</vt:lpstr>
      <vt:lpstr>Experimental Design Biology 683  Lecture 1   Heath Blackmon</vt:lpstr>
      <vt:lpstr>PowerPoint Presentation</vt:lpstr>
      <vt:lpstr>Me</vt:lpstr>
      <vt:lpstr>You all</vt:lpstr>
      <vt:lpstr>Discuss</vt:lpstr>
      <vt:lpstr>Discuss</vt:lpstr>
      <vt:lpstr>Discuss</vt:lpstr>
      <vt:lpstr>Lets Do Something Different This Semester</vt:lpstr>
      <vt:lpstr>Why Now?</vt:lpstr>
      <vt:lpstr>Why This Class is Different</vt:lpstr>
      <vt:lpstr>An Experiment in Teaching</vt:lpstr>
      <vt:lpstr>Your Role</vt:lpstr>
      <vt:lpstr>The AI Scientist</vt:lpstr>
      <vt:lpstr>How We’ll Use AI</vt:lpstr>
      <vt:lpstr>Limitations of AI in Science</vt:lpstr>
      <vt:lpstr>Limitations of AI in Science</vt:lpstr>
      <vt:lpstr>Assignments &amp; Exams</vt:lpstr>
      <vt:lpstr>Types of questions</vt:lpstr>
      <vt:lpstr>Grading Scale</vt:lpstr>
      <vt:lpstr>Expectations</vt:lpstr>
      <vt:lpstr>Keys to Success</vt:lpstr>
      <vt:lpstr>My New Objectives</vt:lpstr>
      <vt:lpstr>Today</vt:lpstr>
      <vt:lpstr>Pedagogy</vt:lpstr>
      <vt:lpstr>What I will offer</vt:lpstr>
      <vt:lpstr>My opinions</vt:lpstr>
      <vt:lpstr>My opinions</vt:lpstr>
      <vt:lpstr>Reproducibility crisis</vt:lpstr>
      <vt:lpstr>Solutions</vt:lpstr>
      <vt:lpstr>Why do biologists need statistics</vt:lpstr>
      <vt:lpstr>Experimental Design</vt:lpstr>
      <vt:lpstr>Why not just collaborate with a statistician or use AI</vt:lpstr>
      <vt:lpstr>My stats philosophy</vt:lpstr>
      <vt:lpstr>Why am I teaching this class?</vt:lpstr>
      <vt:lpstr>What is R</vt:lpstr>
      <vt:lpstr>Why use R</vt:lpstr>
      <vt:lpstr>Why use R</vt:lpstr>
      <vt:lpstr>Downsides of R</vt:lpstr>
      <vt:lpstr>Statistical Principles Biology 683  Heath Blackmon</vt:lpstr>
      <vt:lpstr>The Origin of Statistics</vt:lpstr>
      <vt:lpstr>The Origin of Statistics</vt:lpstr>
      <vt:lpstr>The disgraceful history of biostatistics</vt:lpstr>
      <vt:lpstr>Landscape of generative AI</vt:lpstr>
      <vt:lpstr>Large Language Models</vt:lpstr>
      <vt:lpstr>General Advice</vt:lpstr>
      <vt:lpstr>Rules for this class</vt:lpstr>
      <vt:lpstr>For Future Classes</vt:lpstr>
      <vt:lpstr>This week</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Installing R and RStudio</vt:lpstr>
      <vt:lpstr>Basics of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Blackmon, Heath L</cp:lastModifiedBy>
  <cp:revision>90</cp:revision>
  <cp:lastPrinted>2020-01-12T16:27:29Z</cp:lastPrinted>
  <dcterms:created xsi:type="dcterms:W3CDTF">2018-01-03T17:15:04Z</dcterms:created>
  <dcterms:modified xsi:type="dcterms:W3CDTF">2025-08-26T11:33:56Z</dcterms:modified>
</cp:coreProperties>
</file>